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5"/>
    <p:sldMasterId id="2147483696" r:id="rId6"/>
  </p:sldMasterIdLst>
  <p:notesMasterIdLst>
    <p:notesMasterId r:id="rId28"/>
  </p:notesMasterIdLst>
  <p:sldIdLst>
    <p:sldId id="317" r:id="rId7"/>
    <p:sldId id="301" r:id="rId8"/>
    <p:sldId id="308" r:id="rId9"/>
    <p:sldId id="284" r:id="rId10"/>
    <p:sldId id="306" r:id="rId11"/>
    <p:sldId id="315" r:id="rId12"/>
    <p:sldId id="316" r:id="rId13"/>
    <p:sldId id="290" r:id="rId14"/>
    <p:sldId id="318" r:id="rId15"/>
    <p:sldId id="291" r:id="rId16"/>
    <p:sldId id="323" r:id="rId17"/>
    <p:sldId id="295" r:id="rId18"/>
    <p:sldId id="262" r:id="rId19"/>
    <p:sldId id="321" r:id="rId20"/>
    <p:sldId id="292" r:id="rId21"/>
    <p:sldId id="320" r:id="rId22"/>
    <p:sldId id="297" r:id="rId23"/>
    <p:sldId id="324" r:id="rId24"/>
    <p:sldId id="263" r:id="rId25"/>
    <p:sldId id="325" r:id="rId26"/>
    <p:sldId id="3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5F51"/>
    <a:srgbClr val="BBB32C"/>
    <a:srgbClr val="C27518"/>
    <a:srgbClr val="637E4E"/>
    <a:srgbClr val="E9E4BE"/>
    <a:srgbClr val="F8F7D4"/>
    <a:srgbClr val="E8E57C"/>
    <a:srgbClr val="DAD42B"/>
    <a:srgbClr val="D07E1A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2" autoAdjust="0"/>
    <p:restoredTop sz="96452" autoAdjust="0"/>
  </p:normalViewPr>
  <p:slideViewPr>
    <p:cSldViewPr snapToGrid="0">
      <p:cViewPr varScale="1">
        <p:scale>
          <a:sx n="110" d="100"/>
          <a:sy n="110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28CD-91C3-4727-B2D4-954496028C04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C08C7-2402-45A1-A75F-CAE87A01623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28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897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459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C08C7-2402-45A1-A75F-CAE87A016239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92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7883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9889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3970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2063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753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7529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0014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1101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929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C08C7-2402-45A1-A75F-CAE87A01623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693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9C08C7-2402-45A1-A75F-CAE87A016239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8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52BB0-B91D-4F1E-9FCC-D5691A74D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D4F7F-802A-4141-8A3B-129F51A25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86533-6790-49DE-A88C-F2626C41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3AFDD-357C-4216-A4D9-1B89D910C122}" type="datetime1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7B188-B6F6-429A-9017-5B93964B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6BB6F-D7A7-4EA6-9B68-BFB4B9FC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739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C657-A54E-40DD-A9DF-3AD251BA1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5A6B76-150F-4B26-99A4-C2AC3362F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6C1D-3415-4E0C-9F11-2952B2E7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31DE-F1A4-44DC-BB9B-EBA1491D7D6E}" type="datetime1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DD89E-6B1F-44AD-81FC-8029D5EE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8E2B5-081D-41F2-800E-9A3154CA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1605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1A0373-DDAA-4085-93AD-A4CFF9D65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9A7CF6-B40E-4979-9EE0-BF975C097F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480DE-DE94-4542-AE47-FAC405D9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B24D0-F864-4F8D-91DB-17AC74017EF2}" type="datetime1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056D1-EAFB-4E66-9B22-E75399877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F366-FC38-42D6-818A-646A8FED4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9326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e Ara Tahi 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17EAB62-B4A0-314A-B72B-D4FE115EF265}"/>
              </a:ext>
            </a:extLst>
          </p:cNvPr>
          <p:cNvGrpSpPr/>
          <p:nvPr userDrawn="1"/>
        </p:nvGrpSpPr>
        <p:grpSpPr>
          <a:xfrm>
            <a:off x="2693897" y="6278252"/>
            <a:ext cx="6804207" cy="384632"/>
            <a:chOff x="2237963" y="6070862"/>
            <a:chExt cx="6155281" cy="34794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AE528C3-3489-8B4D-9E88-B60B45EB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8746" y="6096702"/>
              <a:ext cx="1423197" cy="27032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E3F74C-E664-DE4C-A79B-69509E936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9253" y="6070862"/>
              <a:ext cx="1172746" cy="3220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F1447DD-3719-AB4B-B3D8-730AEEA1A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89310" y="6094714"/>
              <a:ext cx="1303934" cy="27430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F9CBACE-785F-2B42-8865-4799DE65C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237963" y="6070862"/>
              <a:ext cx="1213472" cy="347949"/>
            </a:xfrm>
            <a:prstGeom prst="rect">
              <a:avLst/>
            </a:prstGeom>
          </p:spPr>
        </p:pic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4EADEC3-03C0-5D4F-A385-0FD363B45AE8}"/>
              </a:ext>
            </a:extLst>
          </p:cNvPr>
          <p:cNvCxnSpPr>
            <a:cxnSpLocks/>
          </p:cNvCxnSpPr>
          <p:nvPr userDrawn="1"/>
        </p:nvCxnSpPr>
        <p:spPr>
          <a:xfrm>
            <a:off x="5448216" y="1739246"/>
            <a:ext cx="0" cy="2601798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itle 1">
            <a:extLst>
              <a:ext uri="{FF2B5EF4-FFF2-40B4-BE49-F238E27FC236}">
                <a16:creationId xmlns:a16="http://schemas.microsoft.com/office/drawing/2014/main" id="{06815CDE-6E1C-914D-B88B-50A8B283A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519" y="1739246"/>
            <a:ext cx="4785667" cy="156628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5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8D2960DA-7D32-1B49-ABE6-07FE64DBB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524" y="3436532"/>
            <a:ext cx="4785662" cy="9045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1"/>
                </a:solidFill>
                <a:latin typeface="+mj-lt"/>
              </a:defRPr>
            </a:lvl1pPr>
            <a:lvl2pPr marL="457131" indent="0" algn="ctr">
              <a:buNone/>
              <a:defRPr sz="2000"/>
            </a:lvl2pPr>
            <a:lvl3pPr marL="914262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4" indent="0" algn="ctr">
              <a:buNone/>
              <a:defRPr sz="1600"/>
            </a:lvl5pPr>
            <a:lvl6pPr marL="2285656" indent="0" algn="ctr">
              <a:buNone/>
              <a:defRPr sz="1600"/>
            </a:lvl6pPr>
            <a:lvl7pPr marL="2742787" indent="0" algn="ctr">
              <a:buNone/>
              <a:defRPr sz="1600"/>
            </a:lvl7pPr>
            <a:lvl8pPr marL="3199918" indent="0" algn="ctr">
              <a:buNone/>
              <a:defRPr sz="1600"/>
            </a:lvl8pPr>
            <a:lvl9pPr marL="365704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14161FA-AC41-AA45-A117-F53BAF8B0E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06677" y="2313771"/>
            <a:ext cx="3394800" cy="14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2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e Ara Tahi Titl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3">
            <a:extLst>
              <a:ext uri="{FF2B5EF4-FFF2-40B4-BE49-F238E27FC236}">
                <a16:creationId xmlns:a16="http://schemas.microsoft.com/office/drawing/2014/main" id="{DA88010B-6057-4C49-84F3-8050B44D0AA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036" cy="6348663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2F8594-AD0A-9B42-A4AF-4E7B587116A2}"/>
              </a:ext>
            </a:extLst>
          </p:cNvPr>
          <p:cNvCxnSpPr>
            <a:cxnSpLocks/>
          </p:cNvCxnSpPr>
          <p:nvPr userDrawn="1"/>
        </p:nvCxnSpPr>
        <p:spPr>
          <a:xfrm>
            <a:off x="5448216" y="1739246"/>
            <a:ext cx="0" cy="260179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07F84DF2-F0DE-AC43-8361-816B8D169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519" y="1739246"/>
            <a:ext cx="4785667" cy="156628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EBDAAE29-1127-604F-8981-B67741415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524" y="3436532"/>
            <a:ext cx="4785662" cy="9045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131" indent="0" algn="ctr">
              <a:buNone/>
              <a:defRPr sz="2000"/>
            </a:lvl2pPr>
            <a:lvl3pPr marL="914262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4" indent="0" algn="ctr">
              <a:buNone/>
              <a:defRPr sz="1600"/>
            </a:lvl5pPr>
            <a:lvl6pPr marL="2285656" indent="0" algn="ctr">
              <a:buNone/>
              <a:defRPr sz="1600"/>
            </a:lvl6pPr>
            <a:lvl7pPr marL="2742787" indent="0" algn="ctr">
              <a:buNone/>
              <a:defRPr sz="1600"/>
            </a:lvl7pPr>
            <a:lvl8pPr marL="3199918" indent="0" algn="ctr">
              <a:buNone/>
              <a:defRPr sz="1600"/>
            </a:lvl8pPr>
            <a:lvl9pPr marL="365704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C97617A4-C629-E441-AC6E-8571826F35E0}"/>
              </a:ext>
            </a:extLst>
          </p:cNvPr>
          <p:cNvSpPr/>
          <p:nvPr userDrawn="1"/>
        </p:nvSpPr>
        <p:spPr>
          <a:xfrm>
            <a:off x="1" y="6080289"/>
            <a:ext cx="12191037" cy="776379"/>
          </a:xfrm>
          <a:custGeom>
            <a:avLst/>
            <a:gdLst/>
            <a:ahLst/>
            <a:cxnLst/>
            <a:rect l="l" t="t" r="r" b="b"/>
            <a:pathLst>
              <a:path w="20104100" h="2303779">
                <a:moveTo>
                  <a:pt x="20104099" y="0"/>
                </a:moveTo>
                <a:lnTo>
                  <a:pt x="0" y="0"/>
                </a:lnTo>
                <a:lnTo>
                  <a:pt x="0" y="2303594"/>
                </a:lnTo>
                <a:lnTo>
                  <a:pt x="20104099" y="2303594"/>
                </a:lnTo>
                <a:lnTo>
                  <a:pt x="2010409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091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7EAB62-B4A0-314A-B72B-D4FE115EF265}"/>
              </a:ext>
            </a:extLst>
          </p:cNvPr>
          <p:cNvGrpSpPr/>
          <p:nvPr userDrawn="1"/>
        </p:nvGrpSpPr>
        <p:grpSpPr>
          <a:xfrm>
            <a:off x="4419227" y="6278249"/>
            <a:ext cx="5078877" cy="355956"/>
            <a:chOff x="3798746" y="6070862"/>
            <a:chExt cx="4594498" cy="32200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AE528C3-3489-8B4D-9E88-B60B45EB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746" y="6096702"/>
              <a:ext cx="1423197" cy="27032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E3F74C-E664-DE4C-A79B-69509E936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9253" y="6070862"/>
              <a:ext cx="1172746" cy="3220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F1447DD-3719-AB4B-B3D8-730AEEA1A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9310" y="6094714"/>
              <a:ext cx="1303934" cy="27430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FF9604-0CA3-A04F-8B8D-B20F7EAB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9447" t="10412" r="6072" b="7524"/>
          <a:stretch/>
        </p:blipFill>
        <p:spPr>
          <a:xfrm>
            <a:off x="1310812" y="2431581"/>
            <a:ext cx="3300931" cy="1472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517FA4-B7CB-4CAA-BD76-876C48EAEF6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76488" y="6174691"/>
            <a:ext cx="1650775" cy="5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91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ntent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51">
            <a:extLst>
              <a:ext uri="{FF2B5EF4-FFF2-40B4-BE49-F238E27FC236}">
                <a16:creationId xmlns:a16="http://schemas.microsoft.com/office/drawing/2014/main" id="{5FEF2636-72D8-E54F-90EF-14A1105CCF1D}"/>
              </a:ext>
            </a:extLst>
          </p:cNvPr>
          <p:cNvPicPr/>
          <p:nvPr/>
        </p:nvPicPr>
        <p:blipFill rotWithShape="1">
          <a:blip r:embed="rId2" cstate="print"/>
          <a:srcRect t="1" b="40042"/>
          <a:stretch/>
        </p:blipFill>
        <p:spPr>
          <a:xfrm>
            <a:off x="0" y="0"/>
            <a:ext cx="12191036" cy="9000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405E07F-8742-1E4C-B7B3-6B2C56F4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09" y="6361042"/>
            <a:ext cx="4114800" cy="20209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/>
              <a:t>Ōkoro – Wānanga kaimahi Māori insights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3C20EF4-3442-8C4F-9DA4-6D80C588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91" y="6361042"/>
            <a:ext cx="2743200" cy="20209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1E4B52-2AF0-D04E-A012-B2928CA519C1}"/>
              </a:ext>
            </a:extLst>
          </p:cNvPr>
          <p:cNvCxnSpPr>
            <a:cxnSpLocks/>
          </p:cNvCxnSpPr>
          <p:nvPr userDrawn="1"/>
        </p:nvCxnSpPr>
        <p:spPr>
          <a:xfrm>
            <a:off x="281609" y="6221896"/>
            <a:ext cx="1162878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">
            <a:extLst>
              <a:ext uri="{FF2B5EF4-FFF2-40B4-BE49-F238E27FC236}">
                <a16:creationId xmlns:a16="http://schemas.microsoft.com/office/drawing/2014/main" id="{308E584C-0B79-2142-BAD5-411659DA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9" y="234592"/>
            <a:ext cx="11628782" cy="43527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6D88E-6D78-1245-8672-5D4D06C76B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041940"/>
            <a:ext cx="11628782" cy="49498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550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ntent -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A09C3B55-6160-7641-9206-0E07B6A191AD}"/>
              </a:ext>
            </a:extLst>
          </p:cNvPr>
          <p:cNvPicPr/>
          <p:nvPr userDrawn="1"/>
        </p:nvPicPr>
        <p:blipFill rotWithShape="1">
          <a:blip r:embed="rId2" cstate="print"/>
          <a:srcRect/>
          <a:stretch/>
        </p:blipFill>
        <p:spPr>
          <a:xfrm>
            <a:off x="0" y="0"/>
            <a:ext cx="12191036" cy="900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70A6EF-6224-2548-AE03-04FA9AC0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09" y="6361042"/>
            <a:ext cx="4114800" cy="20209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/>
              <a:t>Ōkoro – Wānanga kaimahi Māori insights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359525-32B7-E44E-8305-EE76B3DB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91" y="6361042"/>
            <a:ext cx="2743200" cy="20209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B52A90-A478-A748-92CB-F8821149891F}"/>
              </a:ext>
            </a:extLst>
          </p:cNvPr>
          <p:cNvCxnSpPr>
            <a:cxnSpLocks/>
          </p:cNvCxnSpPr>
          <p:nvPr userDrawn="1"/>
        </p:nvCxnSpPr>
        <p:spPr>
          <a:xfrm>
            <a:off x="281609" y="6221896"/>
            <a:ext cx="1162878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10E7F8E-626F-D948-9C4F-E1E25298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9" y="234592"/>
            <a:ext cx="11628782" cy="43527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2F0C9-4828-5C4F-B2F0-17B361370D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041940"/>
            <a:ext cx="11628782" cy="49498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1525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ontent with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51">
            <a:extLst>
              <a:ext uri="{FF2B5EF4-FFF2-40B4-BE49-F238E27FC236}">
                <a16:creationId xmlns:a16="http://schemas.microsoft.com/office/drawing/2014/main" id="{5FEF2636-72D8-E54F-90EF-14A1105CCF1D}"/>
              </a:ext>
            </a:extLst>
          </p:cNvPr>
          <p:cNvPicPr/>
          <p:nvPr/>
        </p:nvPicPr>
        <p:blipFill rotWithShape="1">
          <a:blip r:embed="rId2" cstate="print"/>
          <a:srcRect t="1" b="40042"/>
          <a:stretch/>
        </p:blipFill>
        <p:spPr>
          <a:xfrm>
            <a:off x="0" y="0"/>
            <a:ext cx="12191036" cy="9000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405E07F-8742-1E4C-B7B3-6B2C56F4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09" y="6361042"/>
            <a:ext cx="4114800" cy="20209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/>
              <a:t>Ōkoro – Wānanga kaimahi Māori insights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3C20EF4-3442-8C4F-9DA4-6D80C588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91" y="6361042"/>
            <a:ext cx="2743200" cy="20209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1E4B52-2AF0-D04E-A012-B2928CA519C1}"/>
              </a:ext>
            </a:extLst>
          </p:cNvPr>
          <p:cNvCxnSpPr>
            <a:cxnSpLocks/>
          </p:cNvCxnSpPr>
          <p:nvPr userDrawn="1"/>
        </p:nvCxnSpPr>
        <p:spPr>
          <a:xfrm>
            <a:off x="281609" y="6221896"/>
            <a:ext cx="1162878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">
            <a:extLst>
              <a:ext uri="{FF2B5EF4-FFF2-40B4-BE49-F238E27FC236}">
                <a16:creationId xmlns:a16="http://schemas.microsoft.com/office/drawing/2014/main" id="{308E584C-0B79-2142-BAD5-411659DA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9" y="234592"/>
            <a:ext cx="11628782" cy="43527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6D88E-6D78-1245-8672-5D4D06C76B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041940"/>
            <a:ext cx="6328017" cy="49498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FF2546-2C09-DE4D-97B5-642B617110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19273" y="1041400"/>
            <a:ext cx="4991739" cy="4949825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8444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Content with Image -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A09C3B55-6160-7641-9206-0E07B6A191AD}"/>
              </a:ext>
            </a:extLst>
          </p:cNvPr>
          <p:cNvPicPr/>
          <p:nvPr userDrawn="1"/>
        </p:nvPicPr>
        <p:blipFill rotWithShape="1">
          <a:blip r:embed="rId2" cstate="print"/>
          <a:srcRect/>
          <a:stretch/>
        </p:blipFill>
        <p:spPr>
          <a:xfrm>
            <a:off x="0" y="0"/>
            <a:ext cx="12191036" cy="900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70A6EF-6224-2548-AE03-04FA9AC0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09" y="6361042"/>
            <a:ext cx="4114800" cy="20209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/>
              <a:t>Ōkoro – Wānanga kaimahi Māori insights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359525-32B7-E44E-8305-EE76B3DBC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91" y="6361042"/>
            <a:ext cx="2743200" cy="20209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B52A90-A478-A748-92CB-F8821149891F}"/>
              </a:ext>
            </a:extLst>
          </p:cNvPr>
          <p:cNvCxnSpPr>
            <a:cxnSpLocks/>
          </p:cNvCxnSpPr>
          <p:nvPr userDrawn="1"/>
        </p:nvCxnSpPr>
        <p:spPr>
          <a:xfrm>
            <a:off x="281609" y="6221896"/>
            <a:ext cx="1162878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10E7F8E-626F-D948-9C4F-E1E25298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9" y="234592"/>
            <a:ext cx="11628782" cy="43527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D40357-765C-5043-9F60-E3E5FB714A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041940"/>
            <a:ext cx="6328017" cy="49498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180712A-62A8-0848-8028-B159B4854F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19273" y="1041400"/>
            <a:ext cx="4991739" cy="4949825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1005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Red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g object 51">
            <a:extLst>
              <a:ext uri="{FF2B5EF4-FFF2-40B4-BE49-F238E27FC236}">
                <a16:creationId xmlns:a16="http://schemas.microsoft.com/office/drawing/2014/main" id="{51DC6885-6318-BA46-A0F2-1A7F9FA28AC9}"/>
              </a:ext>
            </a:extLst>
          </p:cNvPr>
          <p:cNvPicPr/>
          <p:nvPr userDrawn="1"/>
        </p:nvPicPr>
        <p:blipFill rotWithShape="1">
          <a:blip r:embed="rId2" cstate="print"/>
          <a:srcRect t="1" b="40042"/>
          <a:stretch/>
        </p:blipFill>
        <p:spPr>
          <a:xfrm>
            <a:off x="0" y="0"/>
            <a:ext cx="12191036" cy="90000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FF90965-EA62-D747-9DC4-AAF49F61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1609" y="6361042"/>
            <a:ext cx="4114800" cy="202095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AU"/>
              <a:t>Ōkoro – Wānanga kaimahi Māori insights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76F7066-356A-C249-A61D-79779EB7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91" y="6361042"/>
            <a:ext cx="2743200" cy="20209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C60B0C-B3CC-2240-89F4-BA7FA513F4B8}"/>
              </a:ext>
            </a:extLst>
          </p:cNvPr>
          <p:cNvCxnSpPr>
            <a:cxnSpLocks/>
          </p:cNvCxnSpPr>
          <p:nvPr userDrawn="1"/>
        </p:nvCxnSpPr>
        <p:spPr>
          <a:xfrm>
            <a:off x="281609" y="6221896"/>
            <a:ext cx="1162878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13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1DED-8EBA-4DD8-A5ED-032056729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D19D2-C0AB-4855-AF65-A2A8D98103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57A82-3C5A-4C38-8AD0-35A0DD83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BE6F-FA40-48AA-AA97-6E7516CC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B165E-132E-48E4-AE85-62FB9254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866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857E7-8FAE-487A-B494-28CE868C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08CB1-AF34-4896-B704-4674609C2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752EC-48C7-4EDA-A987-46ECFFFA0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F7AD-07D5-43FA-B8BA-46B90BC95457}" type="datetime1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60925-7C2F-4B60-87EB-70F2579E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8D01D-7777-4A34-8B56-20AAF166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5325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B311-AD05-4ED9-83CB-17241E830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B007B-216C-4B41-B0FD-D6403DA38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C1F56-6B5D-49EB-9F07-AC7FA435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E7CE3-6059-47EC-87D0-29C42244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D4257-65D6-4045-B160-B0DAE62D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117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B931-7948-45A5-A8A8-9D0A91D4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1F64A-CAD7-4313-90AE-ACE46CFED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31AB8-61D2-401A-8858-3D98BCA2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799DD-C799-4284-A567-37D9C433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80FA8-151C-4918-A7EF-DC010DFC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4519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2CC4-946E-4ED1-B84B-748EE8E6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4D95-C2FE-4B8C-B4AB-BCA378B63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B06D3-3482-4CEE-92A3-759ED0408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FA18E-4D0A-4771-B4D4-2C667E2E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6D388-07B4-499C-9606-31D31D07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A5D23-A30C-46BC-BBAF-07C955641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3041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00DB-AF9C-4B96-87EB-407DDB5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6423-5A57-4A71-B170-25EE06819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F7947-3CE0-4F6F-AF6C-5996672D7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9544A-762D-4236-BE72-FA8E63935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4C86FA-FD28-4A95-A732-11343CA3A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3CCD52-6624-4E6A-B18B-4AB101098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984B73-71DC-4D19-84E5-26897AF90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61C14-AF78-412F-B11C-B7F942A3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07443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A0F03-5A94-4102-AE2F-71FD8BD3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D884B-7722-4931-9ACC-00F17E7F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B8A71-5B72-4C51-B915-9D27EC9E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A79D2-3C26-42E2-B36F-67394D8A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8119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1A8D0-8C43-4A8D-A98C-BFA4FDB4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B352B2-70D2-4AF3-86EF-32503318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AF8D2-2456-4E40-A1E3-F5D9B270B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034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4108-CEA6-478C-8532-EECDFBAB5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53FE8-061F-443C-9B58-502826EF0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7D773-4761-4254-8A0E-94C845FBE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7F2A3D-0DC0-4B98-8745-714840332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86EEB-B180-4DC4-83C9-1A43F671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ED0F0-4D80-4B18-96B9-21BF7011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5796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B75C-475F-4F58-98DE-3C6A4AA8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ACC02C-E826-4ECA-A4C7-58F0CC0F0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27E0C-52A5-4F99-B0EC-4EDB06AAC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EB6F8-E531-44BE-A3B5-382489A2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09403-03E5-420F-A7EB-2A00EA2B6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062E-4FA9-4111-879D-7367511C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6911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0E12-3964-441F-A596-68F19A09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AAF78-9359-46D6-95E8-2FEFD9376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A4D8-D079-4D4A-8B82-FFA11F6A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E40F4-3353-4CDE-8388-3AF04B1A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D2614-EB22-4195-AF21-60DB8031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5911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26F2C-1EB5-483F-952C-09B9009E0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2681F-D6FF-437C-91A2-E5E712A16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D74AA-649A-467E-AA93-95707FAA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D88DE-FFC5-44FA-A877-981846F2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EB6E9-1A07-4063-A85C-5506116CF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224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FC0C-67C3-4C4D-A756-C8029049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7921F-193D-44A8-9841-7F23A226F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63AC6-23CC-402B-9EC5-A69DB497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4513C-DE2D-4D84-B99C-2ED590CAA798}" type="datetime1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48019-4888-40D8-9452-097FAF69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B18C9-B874-4156-855D-F29E80D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133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6174B-D4BC-4B5F-BB91-FEF94A93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9AA0-6883-40F8-B150-60FECBC9D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037A8-6F27-46C9-B5FE-0FB1231F9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CF37F-10E5-4A00-88BB-C6941078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B2F2-425A-4C45-AF70-8EC5D1382A7A}" type="datetime1">
              <a:rPr lang="en-NZ" smtClean="0"/>
              <a:t>16/08/2022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97F13-8F57-4AF2-A049-9B88EB60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419AA-0C17-4C40-A98F-2FA1516A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827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B3E9-406F-4E9B-A8B6-44ACBA8A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B2511-F5AF-4515-885F-F7776C14D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862CD-71FB-4762-881A-9E23971A0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54428-7F53-473A-83C7-F335FDA23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4B897-DC4D-475C-94BA-65CA844E6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A3763-783F-4436-BB19-D121BCDD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D849A-4ADD-483D-A303-534974884ED2}" type="datetime1">
              <a:rPr lang="en-NZ" smtClean="0"/>
              <a:t>16/08/2022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F5FB7-0EF2-44EF-8601-08D26F05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040D7B-E8C3-4BBC-B8E0-BE283899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7571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02B1-A893-4A56-8F07-8F06C0EF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714FA-8ADC-461A-B4C4-41F0F6DE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FD8F1-239A-41F1-AAD1-16BBF9F3AF64}" type="datetime1">
              <a:rPr lang="en-NZ" smtClean="0"/>
              <a:t>16/08/2022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FD0AE-99B5-4F33-A41F-80D9DB7D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CE24C-05CF-4C0D-BECC-C635F840E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68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563FFB-F145-4D31-B36E-F7912798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3DF0-C090-4DAE-B3BB-A1D7267D6106}" type="datetime1">
              <a:rPr lang="en-NZ" smtClean="0"/>
              <a:t>16/08/2022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91C6A2-172B-454D-8ACE-236023EA4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B4E1-BC46-49BB-9623-A840B1D8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17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2CA9-E90C-4D56-A1B8-44D0A380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4B5E8-7531-42EA-8B2C-76DE4B4A5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3081F-8297-486A-94F7-DD96D9915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FC93C-F4CA-4099-BEEA-1E639F96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3C94-E871-4DC6-8493-81EAB10F348A}" type="datetime1">
              <a:rPr lang="en-NZ" smtClean="0"/>
              <a:t>16/08/2022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211FE-311F-4E5D-9410-F15EAF45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6554B-E682-4516-9504-096457EDB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04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34B5-A06C-4402-BDAB-D2D3D366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F6F46-D1AF-4ADA-98EE-57C4633E8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25FA4-9831-4584-A790-36B571840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12064-69A5-4155-864D-7C944366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CD082-2352-44AC-9CF6-06BD341F5DC0}" type="datetime1">
              <a:rPr lang="en-NZ" smtClean="0"/>
              <a:t>16/08/2022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9A538-78AE-4E01-A541-EDE8821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Ōkoro – Wānanga kaimahi Māori insights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A3168-FD77-477A-A57A-9B8DB14E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902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EA636-44B3-4352-8B8F-FEDE047E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CC7F0-5C8F-4DBD-9A59-8338808D7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139A-13BE-4FDF-95A6-B003B0816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EDD50-C539-4433-8703-A0017CCC3258}" type="datetime1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B8DF-9D5A-4099-A9AD-A5317BE56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Ōkoro – Wānanga kaimahi Māori insights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7815B-D878-422F-A5A9-D07B40A5F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2BD84-A4FC-654F-881E-20671E5C584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85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DAA54-0B2F-40E4-A5E1-4DFD26CE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BD54-D7AD-4BF0-8E86-FBF06002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4B5FF-527E-4E63-A770-F4A39BECB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72FA0-A013-4482-9068-EFE27B783941}" type="datetimeFigureOut">
              <a:rPr lang="en-NZ" smtClean="0"/>
              <a:t>16/08/2022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9730-6169-4F9D-BD03-D4DC7D8C6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723D3-40B3-478F-9C1B-D21360EC3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A0443-3C96-476B-B783-FD86A09B1A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075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C9DF2-7400-4255-9109-AEF989CD4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357" y="2057648"/>
            <a:ext cx="3982948" cy="146381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12339CF-09F2-4EA8-B868-3D68D8CDE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613932"/>
            <a:ext cx="4785662" cy="904512"/>
          </a:xfrm>
        </p:spPr>
        <p:txBody>
          <a:bodyPr/>
          <a:lstStyle/>
          <a:p>
            <a:pPr algn="ctr"/>
            <a:r>
              <a:rPr lang="en-NZ" dirty="0"/>
              <a:t>Insights: Wānanga </a:t>
            </a:r>
            <a:r>
              <a:rPr lang="en-NZ" dirty="0" err="1"/>
              <a:t>Kaimahi</a:t>
            </a:r>
            <a:r>
              <a:rPr lang="en-NZ" dirty="0"/>
              <a:t> Māori</a:t>
            </a:r>
          </a:p>
        </p:txBody>
      </p:sp>
    </p:spTree>
    <p:extLst>
      <p:ext uri="{BB962C8B-B14F-4D97-AF65-F5344CB8AC3E}">
        <p14:creationId xmlns:p14="http://schemas.microsoft.com/office/powerpoint/2010/main" val="227320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44936-6F83-434B-B8ED-3C7B9F7723A2}"/>
              </a:ext>
            </a:extLst>
          </p:cNvPr>
          <p:cNvGrpSpPr/>
          <p:nvPr/>
        </p:nvGrpSpPr>
        <p:grpSpPr>
          <a:xfrm>
            <a:off x="20203" y="106197"/>
            <a:ext cx="11483955" cy="6522900"/>
            <a:chOff x="56770" y="161112"/>
            <a:chExt cx="11483955" cy="65229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D5394A-6F20-437B-A229-3016F321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4008493" y="2411974"/>
              <a:ext cx="844830" cy="5527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6DA1FB-BA5C-4847-B813-BF592848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2052257" y="1924483"/>
              <a:ext cx="909425" cy="5877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4B1138A-B0B6-477F-B941-1C9492468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8996" y="2437025"/>
              <a:ext cx="2898531" cy="2023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718486-C765-4772-9240-86C80B1F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5588345" y="807153"/>
              <a:ext cx="844830" cy="5527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E260B2-2D50-4F8D-855A-049BF629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1207427" y="4003871"/>
              <a:ext cx="844830" cy="5527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EB67BF-B4F3-456A-A317-F42EC34A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7936379" y="1951366"/>
              <a:ext cx="844830" cy="55279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1BAA99-54A7-4DCD-AE71-0D365F621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2337850" y="6131222"/>
              <a:ext cx="844830" cy="55279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980F97-7C07-4E0C-A933-7692EB896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7797787" y="3567746"/>
              <a:ext cx="844830" cy="55279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155AF2-3B88-4150-94E2-1AE7ACAA2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9065170" y="4790057"/>
              <a:ext cx="844830" cy="55279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A9459A5-A501-44B1-B1B5-8E8A37F1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56770" y="3154826"/>
              <a:ext cx="909425" cy="58779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6B1DC8F-E226-4C3D-A59A-BE41B95D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254451" y="5109532"/>
              <a:ext cx="909425" cy="58779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F3DECD1-6165-4CF2-9F53-E5BEEB3C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3199329" y="161112"/>
              <a:ext cx="909425" cy="5877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0C9ECF-E5E7-4560-B641-468C16F99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752714" y="772144"/>
              <a:ext cx="909425" cy="58779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343652-FA1D-4445-B4D2-D5382C63E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7130866" y="239378"/>
              <a:ext cx="909425" cy="58779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85262CD-E1B3-4FDD-B7EC-DCD204FE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6713957" y="4237131"/>
              <a:ext cx="909425" cy="58779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942AC76-54AA-446E-8DEE-387D26CFE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2725793" y="3722802"/>
              <a:ext cx="909425" cy="58779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FE3F34F-F70E-4FA6-B3B7-17D34ACA5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4136393" y="4893246"/>
              <a:ext cx="844830" cy="55279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CE3EA1C-FCBA-44B6-BE2F-3EDFDB9B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5278266" y="4995400"/>
              <a:ext cx="909425" cy="58779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14B298-5305-4146-98B7-54A4E8F74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7624573" y="5804202"/>
              <a:ext cx="844830" cy="55279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5C14A4E-7216-4A03-AC7B-0DB65BB1C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10408988" y="661784"/>
              <a:ext cx="844830" cy="55279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E12271E-C290-4760-9C51-0BE41A0C8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9977034" y="2443491"/>
              <a:ext cx="844830" cy="55279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CCEAE4-0144-44AA-96A9-7C1E13D3D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10695895" y="4167864"/>
              <a:ext cx="844830" cy="55279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49C5AF-5F59-44B2-B068-5DAA96EA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5000"/>
              <a:lum bright="-20000"/>
            </a:blip>
            <a:stretch>
              <a:fillRect/>
            </a:stretch>
          </p:blipFill>
          <p:spPr>
            <a:xfrm>
              <a:off x="10429647" y="5804202"/>
              <a:ext cx="844830" cy="55279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87F68F-34B5-4F2A-AD01-09A2AB1B35FF}"/>
              </a:ext>
            </a:extLst>
          </p:cNvPr>
          <p:cNvSpPr txBox="1"/>
          <p:nvPr/>
        </p:nvSpPr>
        <p:spPr>
          <a:xfrm>
            <a:off x="7663980" y="2753006"/>
            <a:ext cx="407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‘Thriving future for ourselves and future generations’</a:t>
            </a:r>
          </a:p>
          <a:p>
            <a:endParaRPr lang="en-NZ" dirty="0">
              <a:solidFill>
                <a:srgbClr val="B15F5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535F6-916E-4FB1-A351-65585DBDB247}"/>
              </a:ext>
            </a:extLst>
          </p:cNvPr>
          <p:cNvSpPr txBox="1"/>
          <p:nvPr/>
        </p:nvSpPr>
        <p:spPr>
          <a:xfrm>
            <a:off x="1840266" y="1013236"/>
            <a:ext cx="22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‘Balance of </a:t>
            </a:r>
            <a:r>
              <a:rPr lang="en-NZ" sz="1400" dirty="0" err="1">
                <a:solidFill>
                  <a:srgbClr val="B15F51"/>
                </a:solidFill>
              </a:rPr>
              <a:t>taha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tāne</a:t>
            </a:r>
            <a:r>
              <a:rPr lang="en-NZ" sz="1400" dirty="0">
                <a:solidFill>
                  <a:srgbClr val="B15F51"/>
                </a:solidFill>
              </a:rPr>
              <a:t> and </a:t>
            </a:r>
            <a:r>
              <a:rPr lang="en-NZ" sz="1400" dirty="0" err="1">
                <a:solidFill>
                  <a:srgbClr val="B15F51"/>
                </a:solidFill>
              </a:rPr>
              <a:t>taha</a:t>
            </a:r>
            <a:r>
              <a:rPr lang="en-NZ" sz="1400" dirty="0">
                <a:solidFill>
                  <a:srgbClr val="B15F51"/>
                </a:solidFill>
              </a:rPr>
              <a:t> wahine, harmony, more immersion in te ao Māori ways of living’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658A9-1AC1-44CE-92E0-48420BC0DF37}"/>
              </a:ext>
            </a:extLst>
          </p:cNvPr>
          <p:cNvSpPr txBox="1"/>
          <p:nvPr/>
        </p:nvSpPr>
        <p:spPr>
          <a:xfrm>
            <a:off x="7418179" y="4418409"/>
            <a:ext cx="2251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NZ" sz="1400" dirty="0">
                <a:solidFill>
                  <a:srgbClr val="B15F51"/>
                </a:solidFill>
              </a:rPr>
              <a:t>‘Help kaimahi shift and operate in both worlds (Māori/</a:t>
            </a:r>
            <a:r>
              <a:rPr lang="en-NZ" sz="1400" dirty="0" err="1">
                <a:solidFill>
                  <a:srgbClr val="B15F51"/>
                </a:solidFill>
              </a:rPr>
              <a:t>Pākehā</a:t>
            </a:r>
            <a:r>
              <a:rPr lang="en-NZ" sz="1400" dirty="0">
                <a:solidFill>
                  <a:srgbClr val="B15F51"/>
                </a:solidFill>
              </a:rPr>
              <a:t>)’</a:t>
            </a:r>
          </a:p>
          <a:p>
            <a:endParaRPr lang="en-NZ" dirty="0">
              <a:solidFill>
                <a:srgbClr val="B15F5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9B0496-E24D-4B7B-89A8-6E40BAE979CC}"/>
              </a:ext>
            </a:extLst>
          </p:cNvPr>
          <p:cNvSpPr/>
          <p:nvPr/>
        </p:nvSpPr>
        <p:spPr>
          <a:xfrm>
            <a:off x="7227495" y="3122615"/>
            <a:ext cx="2971160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N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‘How do we return/re-put our sovereignty as whānau, hapū, iwi, Māori  over our mātauranga - to ensure it is not exploited in the future?’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2D0D9C-68A6-47B8-9C5D-16B790A9D55D}"/>
              </a:ext>
            </a:extLst>
          </p:cNvPr>
          <p:cNvSpPr/>
          <p:nvPr/>
        </p:nvSpPr>
        <p:spPr>
          <a:xfrm>
            <a:off x="375401" y="5403431"/>
            <a:ext cx="3314402" cy="1004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N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‘Independence from the Crown - whānau/hapū coming together without having to ask for permission for information that tells us who we are’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4D6C13-4135-4C65-9F1A-DC03C0062BDE}"/>
              </a:ext>
            </a:extLst>
          </p:cNvPr>
          <p:cNvSpPr/>
          <p:nvPr/>
        </p:nvSpPr>
        <p:spPr>
          <a:xfrm>
            <a:off x="7008814" y="1128093"/>
            <a:ext cx="2053074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NZ" sz="1400" dirty="0">
                <a:solidFill>
                  <a:srgbClr val="B15F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‘The ability to understand the past, recognise the </a:t>
            </a:r>
            <a:r>
              <a:rPr lang="en-NZ" sz="1400" dirty="0" err="1">
                <a:solidFill>
                  <a:srgbClr val="B15F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hē</a:t>
            </a:r>
            <a:r>
              <a:rPr lang="en-NZ" sz="1400" dirty="0">
                <a:solidFill>
                  <a:srgbClr val="B15F5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(wrongs) and learn from those in order to create a better future’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DC6F26-3D9C-458C-9662-90AE58133F3F}"/>
              </a:ext>
            </a:extLst>
          </p:cNvPr>
          <p:cNvSpPr/>
          <p:nvPr/>
        </p:nvSpPr>
        <p:spPr>
          <a:xfrm>
            <a:off x="9220840" y="977882"/>
            <a:ext cx="2971160" cy="169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N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‘Safe and secure in the way we engaged with each other and the world around us learnings from my tīpuna: practical application of tikanga and kawa (confidence in knowing who we are, patience for those who come to the marae’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4E5BEF-5054-4235-A591-F98605958BB5}"/>
              </a:ext>
            </a:extLst>
          </p:cNvPr>
          <p:cNvSpPr/>
          <p:nvPr/>
        </p:nvSpPr>
        <p:spPr>
          <a:xfrm>
            <a:off x="3115073" y="3987151"/>
            <a:ext cx="2146821" cy="123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N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‘Kia </a:t>
            </a:r>
            <a:r>
              <a:rPr lang="en-NZ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kaua</a:t>
            </a:r>
            <a:r>
              <a:rPr lang="en-N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tuku mā te </a:t>
            </a:r>
            <a:r>
              <a:rPr lang="en-NZ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moemoeā</a:t>
            </a:r>
            <a:r>
              <a:rPr lang="en-N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noa iho - dreaming is good but let's not just dream, let’s undertake action’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28E5335-9FF1-4A4E-AB25-B0A2DF09F067}"/>
              </a:ext>
            </a:extLst>
          </p:cNvPr>
          <p:cNvSpPr/>
          <p:nvPr/>
        </p:nvSpPr>
        <p:spPr>
          <a:xfrm>
            <a:off x="5427813" y="5314526"/>
            <a:ext cx="2844120" cy="773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N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‘Kia tae atu tātou ki te </a:t>
            </a:r>
            <a:r>
              <a:rPr lang="en-NZ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tiketike</a:t>
            </a:r>
            <a:r>
              <a:rPr lang="en-N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te maunga – it is for us to reach the pinnacle of the mountain together’</a:t>
            </a:r>
          </a:p>
        </p:txBody>
      </p:sp>
      <p:sp>
        <p:nvSpPr>
          <p:cNvPr id="34" name="Footer Placeholder 1">
            <a:extLst>
              <a:ext uri="{FF2B5EF4-FFF2-40B4-BE49-F238E27FC236}">
                <a16:creationId xmlns:a16="http://schemas.microsoft.com/office/drawing/2014/main" id="{8C28F164-7370-4988-8E3F-2B50845E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7A66-2069-4D03-8F8C-269CFB44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 </a:t>
            </a:r>
            <a:r>
              <a:rPr lang="en-NZ" dirty="0" err="1"/>
              <a:t>huri</a:t>
            </a:r>
            <a:r>
              <a:rPr lang="en-NZ" dirty="0"/>
              <a:t> </a:t>
            </a:r>
            <a:r>
              <a:rPr lang="en-NZ" dirty="0" err="1"/>
              <a:t>whakamuri</a:t>
            </a:r>
            <a:r>
              <a:rPr lang="en-NZ" dirty="0"/>
              <a:t> – quotes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C0B451-379C-44AD-8B4E-83E2A7F713F5}"/>
              </a:ext>
            </a:extLst>
          </p:cNvPr>
          <p:cNvSpPr/>
          <p:nvPr/>
        </p:nvSpPr>
        <p:spPr>
          <a:xfrm>
            <a:off x="9955189" y="3122615"/>
            <a:ext cx="20811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‘Healthy whenua, healthy kai, healthy </a:t>
            </a:r>
            <a:r>
              <a:rPr lang="en-NZ" sz="1400" dirty="0" err="1"/>
              <a:t>rongoā</a:t>
            </a:r>
            <a:r>
              <a:rPr lang="en-NZ" sz="1400" dirty="0"/>
              <a:t> which leads to healthy people’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1A1E5A7-B320-4F15-BE12-9490031D7764}"/>
              </a:ext>
            </a:extLst>
          </p:cNvPr>
          <p:cNvSpPr/>
          <p:nvPr/>
        </p:nvSpPr>
        <p:spPr>
          <a:xfrm>
            <a:off x="8677389" y="5196083"/>
            <a:ext cx="3221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‘Our own language, our own ways to doing things - better health and wellbeing, knowing who we are, our whenua, our way of life’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4B02A50-FCA6-48EE-902D-E1CAB73D9759}"/>
              </a:ext>
            </a:extLst>
          </p:cNvPr>
          <p:cNvSpPr/>
          <p:nvPr/>
        </p:nvSpPr>
        <p:spPr>
          <a:xfrm>
            <a:off x="299377" y="1919623"/>
            <a:ext cx="208114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‘Tino rangatiratanga, independence (from the Crown, from government from </a:t>
            </a:r>
            <a:r>
              <a:rPr lang="en-NZ" sz="1400" b="1" dirty="0" err="1"/>
              <a:t>te</a:t>
            </a:r>
            <a:r>
              <a:rPr lang="en-NZ" sz="1400" b="1" dirty="0"/>
              <a:t> </a:t>
            </a:r>
            <a:r>
              <a:rPr lang="en-NZ" sz="1400" b="1" dirty="0" err="1"/>
              <a:t>ao</a:t>
            </a:r>
            <a:r>
              <a:rPr lang="en-NZ" sz="1400" b="1" dirty="0"/>
              <a:t> </a:t>
            </a:r>
            <a:r>
              <a:rPr lang="en-NZ" sz="1400" b="1" dirty="0" err="1"/>
              <a:t>Pakeha</a:t>
            </a:r>
            <a:r>
              <a:rPr lang="en-NZ" sz="1400" b="1" dirty="0"/>
              <a:t>), abundance...</a:t>
            </a:r>
            <a:r>
              <a:rPr lang="en-NZ" sz="1400" b="1" dirty="0" err="1"/>
              <a:t>hapū</a:t>
            </a:r>
            <a:r>
              <a:rPr lang="en-NZ" sz="1400" b="1" dirty="0"/>
              <a:t> living and flourishing on our </a:t>
            </a:r>
            <a:r>
              <a:rPr lang="en-NZ" sz="1400" b="1" dirty="0" err="1"/>
              <a:t>hau</a:t>
            </a:r>
            <a:r>
              <a:rPr lang="en-NZ" sz="1400" b="1" dirty="0"/>
              <a:t> </a:t>
            </a:r>
            <a:r>
              <a:rPr lang="en-NZ" sz="1400" b="1" dirty="0" err="1"/>
              <a:t>kainga</a:t>
            </a:r>
            <a:r>
              <a:rPr lang="en-NZ" sz="1400" b="1" dirty="0"/>
              <a:t>/whenua </a:t>
            </a:r>
            <a:r>
              <a:rPr lang="en-NZ" sz="1400" b="1" dirty="0" err="1"/>
              <a:t>rangatira</a:t>
            </a:r>
            <a:r>
              <a:rPr lang="en-NZ" sz="1400" b="1" dirty="0"/>
              <a:t>, multiple generations living together, in love with each other on flourishing land that is bursting with abundance - kai, fresh water....’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36334B-A75A-4E39-B3A1-EF1B43B56467}"/>
              </a:ext>
            </a:extLst>
          </p:cNvPr>
          <p:cNvSpPr/>
          <p:nvPr/>
        </p:nvSpPr>
        <p:spPr>
          <a:xfrm>
            <a:off x="3571291" y="6104725"/>
            <a:ext cx="3221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‘Connection, marae central to way of every day living, sharing and caring’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134010D-EA11-4B3B-BAD0-A4D04A2094E2}"/>
              </a:ext>
            </a:extLst>
          </p:cNvPr>
          <p:cNvSpPr/>
          <p:nvPr/>
        </p:nvSpPr>
        <p:spPr>
          <a:xfrm>
            <a:off x="9702432" y="4047798"/>
            <a:ext cx="23078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‘Recognising both sides of </a:t>
            </a:r>
            <a:r>
              <a:rPr lang="en-NZ" sz="1400" b="1" dirty="0" err="1"/>
              <a:t>Mātauranga</a:t>
            </a:r>
            <a:r>
              <a:rPr lang="en-NZ" sz="1400" b="1" dirty="0"/>
              <a:t> Māori. Place for experts and those who don't have that knowledge / experience’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1EDF052-898E-4518-B83B-6903D7B38BC8}"/>
              </a:ext>
            </a:extLst>
          </p:cNvPr>
          <p:cNvSpPr/>
          <p:nvPr/>
        </p:nvSpPr>
        <p:spPr>
          <a:xfrm>
            <a:off x="362408" y="979261"/>
            <a:ext cx="1601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‘Ki </a:t>
            </a:r>
            <a:r>
              <a:rPr lang="en-NZ" sz="1400" b="1" dirty="0" err="1"/>
              <a:t>te</a:t>
            </a:r>
            <a:r>
              <a:rPr lang="en-NZ" sz="1400" b="1" dirty="0"/>
              <a:t> kore he </a:t>
            </a:r>
            <a:r>
              <a:rPr lang="en-NZ" sz="1400" b="1" dirty="0" err="1"/>
              <a:t>whakakitenga</a:t>
            </a:r>
            <a:r>
              <a:rPr lang="en-NZ" sz="1400" b="1" dirty="0"/>
              <a:t> ka mate </a:t>
            </a:r>
            <a:r>
              <a:rPr lang="en-NZ" sz="1400" b="1" dirty="0" err="1"/>
              <a:t>te</a:t>
            </a:r>
            <a:r>
              <a:rPr lang="en-NZ" sz="1400" b="1" dirty="0"/>
              <a:t> iwi’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D7FFBB1-F48C-44B7-B720-C8F29A24D04D}"/>
              </a:ext>
            </a:extLst>
          </p:cNvPr>
          <p:cNvSpPr/>
          <p:nvPr/>
        </p:nvSpPr>
        <p:spPr>
          <a:xfrm>
            <a:off x="8086341" y="6270018"/>
            <a:ext cx="4037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400" b="1" dirty="0"/>
              <a:t>‘Support </a:t>
            </a:r>
            <a:r>
              <a:rPr lang="en-NZ" sz="1400" b="1" dirty="0" err="1"/>
              <a:t>kaimahi</a:t>
            </a:r>
            <a:r>
              <a:rPr lang="en-NZ" sz="1400" b="1" dirty="0"/>
              <a:t> Māori - be aware of cultural "tax”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E596E93-FE57-4428-B32E-9E67A9A96CD0}"/>
              </a:ext>
            </a:extLst>
          </p:cNvPr>
          <p:cNvSpPr/>
          <p:nvPr/>
        </p:nvSpPr>
        <p:spPr>
          <a:xfrm>
            <a:off x="4417988" y="951391"/>
            <a:ext cx="2587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‘Connectedness with time, place and environment - things working in harmony with each other’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AFD7C69-2118-4E2E-B1BF-07F43C4BAB4C}"/>
              </a:ext>
            </a:extLst>
          </p:cNvPr>
          <p:cNvSpPr/>
          <p:nvPr/>
        </p:nvSpPr>
        <p:spPr>
          <a:xfrm>
            <a:off x="2242992" y="2967084"/>
            <a:ext cx="17441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‘Our </a:t>
            </a:r>
            <a:r>
              <a:rPr lang="en-NZ" sz="1400" dirty="0" err="1">
                <a:solidFill>
                  <a:srgbClr val="B15F51"/>
                </a:solidFill>
              </a:rPr>
              <a:t>tūpuna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whawhai</a:t>
            </a:r>
            <a:r>
              <a:rPr lang="en-NZ" sz="1400" dirty="0">
                <a:solidFill>
                  <a:srgbClr val="B15F51"/>
                </a:solidFill>
              </a:rPr>
              <a:t> (fought) for mana </a:t>
            </a:r>
            <a:r>
              <a:rPr lang="en-NZ" sz="1400" dirty="0" err="1">
                <a:solidFill>
                  <a:srgbClr val="B15F51"/>
                </a:solidFill>
              </a:rPr>
              <a:t>motuhake</a:t>
            </a:r>
            <a:r>
              <a:rPr lang="en-NZ" sz="1400" dirty="0">
                <a:solidFill>
                  <a:srgbClr val="B15F51"/>
                </a:solidFill>
              </a:rPr>
              <a:t> and </a:t>
            </a:r>
            <a:r>
              <a:rPr lang="en-NZ" sz="1400" dirty="0" err="1">
                <a:solidFill>
                  <a:srgbClr val="B15F51"/>
                </a:solidFill>
              </a:rPr>
              <a:t>tino</a:t>
            </a:r>
            <a:r>
              <a:rPr lang="en-NZ" sz="1400" dirty="0">
                <a:solidFill>
                  <a:srgbClr val="B15F51"/>
                </a:solidFill>
              </a:rPr>
              <a:t> rangatiratanga’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57B582C-35AD-4753-899C-1DAE6EB56BA8}"/>
              </a:ext>
            </a:extLst>
          </p:cNvPr>
          <p:cNvSpPr/>
          <p:nvPr/>
        </p:nvSpPr>
        <p:spPr>
          <a:xfrm>
            <a:off x="2639636" y="1977592"/>
            <a:ext cx="2282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‘You can't go back and heal but with knowledge can lead to better understand and live in a better future’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1FB812-D6BC-4708-B42E-2C72D757E341}"/>
              </a:ext>
            </a:extLst>
          </p:cNvPr>
          <p:cNvSpPr/>
          <p:nvPr/>
        </p:nvSpPr>
        <p:spPr>
          <a:xfrm>
            <a:off x="5315610" y="4518143"/>
            <a:ext cx="17441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‘Feeling of normality and comfortable with my upbringing’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0EEC6D-24C7-4AEE-95B6-A78A7307B2BD}"/>
              </a:ext>
            </a:extLst>
          </p:cNvPr>
          <p:cNvSpPr/>
          <p:nvPr/>
        </p:nvSpPr>
        <p:spPr>
          <a:xfrm>
            <a:off x="3846372" y="5444342"/>
            <a:ext cx="12461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‘Richness of </a:t>
            </a:r>
            <a:r>
              <a:rPr lang="en-NZ" sz="1400" dirty="0" err="1">
                <a:solidFill>
                  <a:srgbClr val="B15F51"/>
                </a:solidFill>
              </a:rPr>
              <a:t>te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ao</a:t>
            </a:r>
            <a:r>
              <a:rPr lang="en-NZ" sz="1400" dirty="0">
                <a:solidFill>
                  <a:srgbClr val="B15F51"/>
                </a:solidFill>
              </a:rPr>
              <a:t> Māori’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2E3FB70-17D0-4F0C-819E-6FA75A5A4072}"/>
              </a:ext>
            </a:extLst>
          </p:cNvPr>
          <p:cNvSpPr/>
          <p:nvPr/>
        </p:nvSpPr>
        <p:spPr>
          <a:xfrm>
            <a:off x="2109772" y="4676722"/>
            <a:ext cx="11114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‘Te </a:t>
            </a:r>
            <a:r>
              <a:rPr lang="en-NZ" sz="1400" dirty="0" err="1"/>
              <a:t>reo</a:t>
            </a:r>
            <a:r>
              <a:rPr lang="en-NZ" sz="1400" dirty="0"/>
              <a:t> Māori was thriving’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ED8E182-E795-4D75-9200-C0CCA96EFA92}"/>
              </a:ext>
            </a:extLst>
          </p:cNvPr>
          <p:cNvSpPr/>
          <p:nvPr/>
        </p:nvSpPr>
        <p:spPr>
          <a:xfrm>
            <a:off x="4997770" y="1907778"/>
            <a:ext cx="17235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‘Sense of belonging no matter where you are’</a:t>
            </a:r>
          </a:p>
        </p:txBody>
      </p:sp>
    </p:spTree>
    <p:extLst>
      <p:ext uri="{BB962C8B-B14F-4D97-AF65-F5344CB8AC3E}">
        <p14:creationId xmlns:p14="http://schemas.microsoft.com/office/powerpoint/2010/main" val="139396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85EF34-DEE3-4937-91B0-79E3EB92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6305" y="2212142"/>
            <a:ext cx="2486372" cy="4686954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CE62AC5-BD5D-4E53-90EA-4D85CB84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Ōkoro – Wānanga kaimahi Māori insights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D4B39-7EB7-4E7F-9C40-B338A77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 </a:t>
            </a:r>
            <a:r>
              <a:rPr lang="en-NZ" dirty="0" err="1"/>
              <a:t>huri</a:t>
            </a:r>
            <a:r>
              <a:rPr lang="en-NZ" dirty="0"/>
              <a:t> </a:t>
            </a:r>
            <a:r>
              <a:rPr lang="en-NZ" dirty="0" err="1"/>
              <a:t>whakamuri</a:t>
            </a:r>
            <a:r>
              <a:rPr lang="en-NZ" dirty="0"/>
              <a:t> - overarching themes</a:t>
            </a:r>
            <a:endParaRPr lang="en-NZ" sz="2800" dirty="0"/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751285-04C7-4140-B585-807399E5AE30}"/>
              </a:ext>
            </a:extLst>
          </p:cNvPr>
          <p:cNvGrpSpPr/>
          <p:nvPr/>
        </p:nvGrpSpPr>
        <p:grpSpPr>
          <a:xfrm>
            <a:off x="9312356" y="2883165"/>
            <a:ext cx="1786151" cy="2053047"/>
            <a:chOff x="5476709" y="4097"/>
            <a:chExt cx="1786151" cy="2053047"/>
          </a:xfrm>
        </p:grpSpPr>
        <p:sp>
          <p:nvSpPr>
            <p:cNvPr id="282" name="Hexagon 281">
              <a:extLst>
                <a:ext uri="{FF2B5EF4-FFF2-40B4-BE49-F238E27FC236}">
                  <a16:creationId xmlns:a16="http://schemas.microsoft.com/office/drawing/2014/main" id="{FF648A0D-2A0D-4958-82B9-5C5B580B421F}"/>
                </a:ext>
              </a:extLst>
            </p:cNvPr>
            <p:cNvSpPr/>
            <p:nvPr/>
          </p:nvSpPr>
          <p:spPr>
            <a:xfrm rot="5400000">
              <a:off x="5343261" y="13754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>
                    <a:lumMod val="5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Hexagon 4">
              <a:extLst>
                <a:ext uri="{FF2B5EF4-FFF2-40B4-BE49-F238E27FC236}">
                  <a16:creationId xmlns:a16="http://schemas.microsoft.com/office/drawing/2014/main" id="{D6BDDD70-27A1-4291-8487-D334A10A6B45}"/>
                </a:ext>
              </a:extLst>
            </p:cNvPr>
            <p:cNvSpPr txBox="1"/>
            <p:nvPr/>
          </p:nvSpPr>
          <p:spPr>
            <a:xfrm>
              <a:off x="5509556" y="324030"/>
              <a:ext cx="1730869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Māori mana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motuhake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CF0FADF-F9A9-4527-885A-85D2F0F9AA5A}"/>
              </a:ext>
            </a:extLst>
          </p:cNvPr>
          <p:cNvGrpSpPr/>
          <p:nvPr/>
        </p:nvGrpSpPr>
        <p:grpSpPr>
          <a:xfrm>
            <a:off x="2787845" y="1170648"/>
            <a:ext cx="1788158" cy="2053047"/>
            <a:chOff x="3545659" y="4097"/>
            <a:chExt cx="1788158" cy="2053047"/>
          </a:xfrm>
        </p:grpSpPr>
        <p:sp>
          <p:nvSpPr>
            <p:cNvPr id="280" name="Hexagon 279">
              <a:extLst>
                <a:ext uri="{FF2B5EF4-FFF2-40B4-BE49-F238E27FC236}">
                  <a16:creationId xmlns:a16="http://schemas.microsoft.com/office/drawing/2014/main" id="{3BFBE6FC-8810-4A9C-B2AF-95339BC0C5B7}"/>
                </a:ext>
              </a:extLst>
            </p:cNvPr>
            <p:cNvSpPr/>
            <p:nvPr/>
          </p:nvSpPr>
          <p:spPr>
            <a:xfrm rot="5400000">
              <a:off x="3414218" y="13754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87228"/>
                <a:satOff val="14286"/>
                <a:lumOff val="-2101"/>
                <a:alphaOff val="0"/>
              </a:schemeClr>
            </a:fillRef>
            <a:effectRef idx="2">
              <a:schemeClr val="accent3">
                <a:hueOff val="387228"/>
                <a:satOff val="14286"/>
                <a:lumOff val="-21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1" name="Hexagon 6">
              <a:extLst>
                <a:ext uri="{FF2B5EF4-FFF2-40B4-BE49-F238E27FC236}">
                  <a16:creationId xmlns:a16="http://schemas.microsoft.com/office/drawing/2014/main" id="{C11E0EB5-E498-4B49-B7DB-A596204829FF}"/>
                </a:ext>
              </a:extLst>
            </p:cNvPr>
            <p:cNvSpPr txBox="1"/>
            <p:nvPr/>
          </p:nvSpPr>
          <p:spPr>
            <a:xfrm>
              <a:off x="3545659" y="324030"/>
              <a:ext cx="1773279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ngākau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he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pikinga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wairua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4BEE5FE-FC8B-427E-8EFF-B68BF51EFD44}"/>
              </a:ext>
            </a:extLst>
          </p:cNvPr>
          <p:cNvGrpSpPr/>
          <p:nvPr/>
        </p:nvGrpSpPr>
        <p:grpSpPr>
          <a:xfrm>
            <a:off x="4665896" y="1170647"/>
            <a:ext cx="1789804" cy="2053047"/>
            <a:chOff x="4504839" y="1746723"/>
            <a:chExt cx="1789804" cy="2053047"/>
          </a:xfrm>
        </p:grpSpPr>
        <p:sp>
          <p:nvSpPr>
            <p:cNvPr id="278" name="Hexagon 277">
              <a:extLst>
                <a:ext uri="{FF2B5EF4-FFF2-40B4-BE49-F238E27FC236}">
                  <a16:creationId xmlns:a16="http://schemas.microsoft.com/office/drawing/2014/main" id="{C623E90D-ABBC-4848-8FF4-DCA86F562773}"/>
                </a:ext>
              </a:extLst>
            </p:cNvPr>
            <p:cNvSpPr/>
            <p:nvPr/>
          </p:nvSpPr>
          <p:spPr>
            <a:xfrm rot="5400000">
              <a:off x="4375044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74457"/>
                <a:satOff val="28571"/>
                <a:lumOff val="-4202"/>
                <a:alphaOff val="0"/>
              </a:schemeClr>
            </a:fillRef>
            <a:effectRef idx="2">
              <a:schemeClr val="accent3">
                <a:hueOff val="774457"/>
                <a:satOff val="28571"/>
                <a:lumOff val="-42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9" name="Hexagon 8">
              <a:extLst>
                <a:ext uri="{FF2B5EF4-FFF2-40B4-BE49-F238E27FC236}">
                  <a16:creationId xmlns:a16="http://schemas.microsoft.com/office/drawing/2014/main" id="{EED30E38-B622-4082-BDE9-0147B549C8CC}"/>
                </a:ext>
              </a:extLst>
            </p:cNvPr>
            <p:cNvSpPr txBox="1"/>
            <p:nvPr/>
          </p:nvSpPr>
          <p:spPr>
            <a:xfrm>
              <a:off x="4504839" y="2066656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Tūrangawaewae</a:t>
              </a:r>
              <a:r>
                <a: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; </a:t>
              </a:r>
              <a:r>
                <a:rPr kumimoji="0" lang="en-NZ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Tātai</a:t>
              </a:r>
              <a:r>
                <a:rPr kumimoji="0" lang="en-N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whakapapa</a:t>
              </a: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4C91104-5EC0-49FD-A007-1AF251A68DD4}"/>
              </a:ext>
            </a:extLst>
          </p:cNvPr>
          <p:cNvGrpSpPr/>
          <p:nvPr/>
        </p:nvGrpSpPr>
        <p:grpSpPr>
          <a:xfrm>
            <a:off x="6535133" y="1194648"/>
            <a:ext cx="1788084" cy="2053047"/>
            <a:chOff x="6435602" y="1746723"/>
            <a:chExt cx="1788084" cy="2053047"/>
          </a:xfrm>
        </p:grpSpPr>
        <p:sp>
          <p:nvSpPr>
            <p:cNvPr id="274" name="Hexagon 273">
              <a:extLst>
                <a:ext uri="{FF2B5EF4-FFF2-40B4-BE49-F238E27FC236}">
                  <a16:creationId xmlns:a16="http://schemas.microsoft.com/office/drawing/2014/main" id="{E9FEC28A-9720-4CFE-80A8-5D9EFB180F78}"/>
                </a:ext>
              </a:extLst>
            </p:cNvPr>
            <p:cNvSpPr/>
            <p:nvPr/>
          </p:nvSpPr>
          <p:spPr>
            <a:xfrm rot="5400000">
              <a:off x="6304087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5" name="Hexagon 12">
              <a:extLst>
                <a:ext uri="{FF2B5EF4-FFF2-40B4-BE49-F238E27FC236}">
                  <a16:creationId xmlns:a16="http://schemas.microsoft.com/office/drawing/2014/main" id="{DCE722C5-9B0A-4812-AED7-0A3551912B87}"/>
                </a:ext>
              </a:extLst>
            </p:cNvPr>
            <p:cNvSpPr txBox="1"/>
            <p:nvPr/>
          </p:nvSpPr>
          <p:spPr>
            <a:xfrm>
              <a:off x="6435602" y="2066656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Whaowhia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kete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mātauranga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796F1C0E-BB0C-4BDE-8833-63006426DF3E}"/>
              </a:ext>
            </a:extLst>
          </p:cNvPr>
          <p:cNvGrpSpPr/>
          <p:nvPr/>
        </p:nvGrpSpPr>
        <p:grpSpPr>
          <a:xfrm>
            <a:off x="7452348" y="2872892"/>
            <a:ext cx="1786151" cy="2053047"/>
            <a:chOff x="5476709" y="3489350"/>
            <a:chExt cx="1786151" cy="2053047"/>
          </a:xfrm>
        </p:grpSpPr>
        <p:sp>
          <p:nvSpPr>
            <p:cNvPr id="272" name="Hexagon 271">
              <a:extLst>
                <a:ext uri="{FF2B5EF4-FFF2-40B4-BE49-F238E27FC236}">
                  <a16:creationId xmlns:a16="http://schemas.microsoft.com/office/drawing/2014/main" id="{FD17A20C-3CC5-4D35-A15C-F7767266FFDA}"/>
                </a:ext>
              </a:extLst>
            </p:cNvPr>
            <p:cNvSpPr/>
            <p:nvPr/>
          </p:nvSpPr>
          <p:spPr>
            <a:xfrm rot="5400000">
              <a:off x="5343261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2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3" name="Hexagon 14">
              <a:extLst>
                <a:ext uri="{FF2B5EF4-FFF2-40B4-BE49-F238E27FC236}">
                  <a16:creationId xmlns:a16="http://schemas.microsoft.com/office/drawing/2014/main" id="{06565B4E-97E7-423E-837D-B553C7139B84}"/>
                </a:ext>
              </a:extLst>
            </p:cNvPr>
            <p:cNvSpPr txBox="1"/>
            <p:nvPr/>
          </p:nvSpPr>
          <p:spPr>
            <a:xfrm>
              <a:off x="5536941" y="3809283"/>
              <a:ext cx="1700174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Hei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tau titoki; 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rau ringa e oti ai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531E2192-A656-4B0E-B656-F9A488AC3C96}"/>
              </a:ext>
            </a:extLst>
          </p:cNvPr>
          <p:cNvGrpSpPr/>
          <p:nvPr/>
        </p:nvGrpSpPr>
        <p:grpSpPr>
          <a:xfrm>
            <a:off x="3724151" y="2852392"/>
            <a:ext cx="1786151" cy="2053047"/>
            <a:chOff x="3547666" y="3489350"/>
            <a:chExt cx="1786151" cy="2053047"/>
          </a:xfrm>
        </p:grpSpPr>
        <p:sp>
          <p:nvSpPr>
            <p:cNvPr id="270" name="Hexagon 269">
              <a:extLst>
                <a:ext uri="{FF2B5EF4-FFF2-40B4-BE49-F238E27FC236}">
                  <a16:creationId xmlns:a16="http://schemas.microsoft.com/office/drawing/2014/main" id="{42446447-2FAB-4E87-9AE8-7A090BA3B10B}"/>
                </a:ext>
              </a:extLst>
            </p:cNvPr>
            <p:cNvSpPr/>
            <p:nvPr/>
          </p:nvSpPr>
          <p:spPr>
            <a:xfrm rot="5400000">
              <a:off x="3414218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2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1" name="Hexagon 16">
              <a:extLst>
                <a:ext uri="{FF2B5EF4-FFF2-40B4-BE49-F238E27FC236}">
                  <a16:creationId xmlns:a16="http://schemas.microsoft.com/office/drawing/2014/main" id="{CFDA65E3-513A-4903-A783-6206EE9B7DD8}"/>
                </a:ext>
              </a:extLst>
            </p:cNvPr>
            <p:cNvSpPr txBox="1"/>
            <p:nvPr/>
          </p:nvSpPr>
          <p:spPr>
            <a:xfrm>
              <a:off x="3607898" y="3809283"/>
              <a:ext cx="1706902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Itiiti rearea, teitei kahikatea ka taea</a:t>
              </a: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0AF1EC1-CBAD-4006-80C0-8F49C09C8189}"/>
              </a:ext>
            </a:extLst>
          </p:cNvPr>
          <p:cNvGrpSpPr/>
          <p:nvPr/>
        </p:nvGrpSpPr>
        <p:grpSpPr>
          <a:xfrm>
            <a:off x="4644211" y="4518991"/>
            <a:ext cx="1786151" cy="2053047"/>
            <a:chOff x="4508492" y="5231977"/>
            <a:chExt cx="1786151" cy="2053047"/>
          </a:xfrm>
        </p:grpSpPr>
        <p:sp>
          <p:nvSpPr>
            <p:cNvPr id="268" name="Hexagon 267">
              <a:extLst>
                <a:ext uri="{FF2B5EF4-FFF2-40B4-BE49-F238E27FC236}">
                  <a16:creationId xmlns:a16="http://schemas.microsoft.com/office/drawing/2014/main" id="{4F261FBF-17AF-4E82-9243-18E437F5B798}"/>
                </a:ext>
              </a:extLst>
            </p:cNvPr>
            <p:cNvSpPr/>
            <p:nvPr/>
          </p:nvSpPr>
          <p:spPr>
            <a:xfrm rot="5400000">
              <a:off x="4375044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323371"/>
                <a:satOff val="85714"/>
                <a:lumOff val="-12605"/>
                <a:alphaOff val="0"/>
              </a:schemeClr>
            </a:fillRef>
            <a:effectRef idx="2">
              <a:schemeClr val="accent3">
                <a:hueOff val="2323371"/>
                <a:satOff val="85714"/>
                <a:lumOff val="-126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9" name="Hexagon 18">
              <a:extLst>
                <a:ext uri="{FF2B5EF4-FFF2-40B4-BE49-F238E27FC236}">
                  <a16:creationId xmlns:a16="http://schemas.microsoft.com/office/drawing/2014/main" id="{4F4E367E-D265-4C98-AF1A-EF298C16199E}"/>
                </a:ext>
              </a:extLst>
            </p:cNvPr>
            <p:cNvSpPr txBox="1"/>
            <p:nvPr/>
          </p:nvSpPr>
          <p:spPr>
            <a:xfrm>
              <a:off x="4508492" y="5551910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Tōku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reo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tōku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ohooho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tōku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māpihi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maurea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42B68EB-5E61-4E16-8CA1-4A66ACD0AB91}"/>
              </a:ext>
            </a:extLst>
          </p:cNvPr>
          <p:cNvGrpSpPr/>
          <p:nvPr/>
        </p:nvGrpSpPr>
        <p:grpSpPr>
          <a:xfrm>
            <a:off x="2779963" y="4505294"/>
            <a:ext cx="1786151" cy="2053047"/>
            <a:chOff x="6437535" y="5231977"/>
            <a:chExt cx="1786151" cy="2053047"/>
          </a:xfrm>
        </p:grpSpPr>
        <p:sp>
          <p:nvSpPr>
            <p:cNvPr id="266" name="Hexagon 265">
              <a:extLst>
                <a:ext uri="{FF2B5EF4-FFF2-40B4-BE49-F238E27FC236}">
                  <a16:creationId xmlns:a16="http://schemas.microsoft.com/office/drawing/2014/main" id="{E8A08A07-783E-405F-B3B4-F3CDD5FF42F9}"/>
                </a:ext>
              </a:extLst>
            </p:cNvPr>
            <p:cNvSpPr/>
            <p:nvPr/>
          </p:nvSpPr>
          <p:spPr>
            <a:xfrm rot="5400000">
              <a:off x="6304087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7" name="Hexagon 20">
              <a:extLst>
                <a:ext uri="{FF2B5EF4-FFF2-40B4-BE49-F238E27FC236}">
                  <a16:creationId xmlns:a16="http://schemas.microsoft.com/office/drawing/2014/main" id="{7100A8E1-D68B-4F35-B909-E6B056C76882}"/>
                </a:ext>
              </a:extLst>
            </p:cNvPr>
            <p:cNvSpPr txBox="1"/>
            <p:nvPr/>
          </p:nvSpPr>
          <p:spPr>
            <a:xfrm>
              <a:off x="6461663" y="5551910"/>
              <a:ext cx="1757034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A: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taha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wahine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I: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taha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tamaiti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O: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taha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tāne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31D9BC3C-FEB8-41A6-A0DF-D7AD52187498}"/>
              </a:ext>
            </a:extLst>
          </p:cNvPr>
          <p:cNvGrpSpPr/>
          <p:nvPr/>
        </p:nvGrpSpPr>
        <p:grpSpPr>
          <a:xfrm>
            <a:off x="8372707" y="4554636"/>
            <a:ext cx="1786151" cy="2053047"/>
            <a:chOff x="6437535" y="5231977"/>
            <a:chExt cx="1786151" cy="2053047"/>
          </a:xfrm>
        </p:grpSpPr>
        <p:sp>
          <p:nvSpPr>
            <p:cNvPr id="286" name="Hexagon 285">
              <a:extLst>
                <a:ext uri="{FF2B5EF4-FFF2-40B4-BE49-F238E27FC236}">
                  <a16:creationId xmlns:a16="http://schemas.microsoft.com/office/drawing/2014/main" id="{E4F3C404-5635-4FDD-A624-84445D328FF7}"/>
                </a:ext>
              </a:extLst>
            </p:cNvPr>
            <p:cNvSpPr/>
            <p:nvPr/>
          </p:nvSpPr>
          <p:spPr>
            <a:xfrm rot="5400000">
              <a:off x="6304087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7" name="Hexagon 20">
              <a:extLst>
                <a:ext uri="{FF2B5EF4-FFF2-40B4-BE49-F238E27FC236}">
                  <a16:creationId xmlns:a16="http://schemas.microsoft.com/office/drawing/2014/main" id="{05EEAED1-165F-4385-962B-569D4A9FDA45}"/>
                </a:ext>
              </a:extLst>
            </p:cNvPr>
            <p:cNvSpPr txBox="1"/>
            <p:nvPr/>
          </p:nvSpPr>
          <p:spPr>
            <a:xfrm>
              <a:off x="6715877" y="5551910"/>
              <a:ext cx="1229467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orea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tuatara ka puta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waho</a:t>
              </a:r>
              <a:endPara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50E3DCE0-52DE-4043-AD96-134F58C7BBEC}"/>
              </a:ext>
            </a:extLst>
          </p:cNvPr>
          <p:cNvGrpSpPr/>
          <p:nvPr/>
        </p:nvGrpSpPr>
        <p:grpSpPr>
          <a:xfrm>
            <a:off x="10229571" y="4539051"/>
            <a:ext cx="1786151" cy="2053047"/>
            <a:chOff x="6437535" y="1746723"/>
            <a:chExt cx="1786151" cy="2053047"/>
          </a:xfrm>
        </p:grpSpPr>
        <p:sp>
          <p:nvSpPr>
            <p:cNvPr id="293" name="Hexagon 292">
              <a:extLst>
                <a:ext uri="{FF2B5EF4-FFF2-40B4-BE49-F238E27FC236}">
                  <a16:creationId xmlns:a16="http://schemas.microsoft.com/office/drawing/2014/main" id="{C8B75C79-A90A-4B85-93D3-1FC536B6D2CB}"/>
                </a:ext>
              </a:extLst>
            </p:cNvPr>
            <p:cNvSpPr/>
            <p:nvPr/>
          </p:nvSpPr>
          <p:spPr>
            <a:xfrm rot="5400000">
              <a:off x="6304087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4" name="Hexagon 12">
              <a:extLst>
                <a:ext uri="{FF2B5EF4-FFF2-40B4-BE49-F238E27FC236}">
                  <a16:creationId xmlns:a16="http://schemas.microsoft.com/office/drawing/2014/main" id="{3573D8C6-A5C9-4706-B993-FE80632D7774}"/>
                </a:ext>
              </a:extLst>
            </p:cNvPr>
            <p:cNvSpPr txBox="1"/>
            <p:nvPr/>
          </p:nvSpPr>
          <p:spPr>
            <a:xfrm>
              <a:off x="6437535" y="2066656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koekoe te kōkō, e ketekete te kākā, e kūkū te kererū;</a:t>
              </a:r>
            </a:p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Tikanga / mātauranga ā whānau,hapū, iwi</a:t>
              </a: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9A648B2-1550-4D8C-BC65-E53460D34E58}"/>
              </a:ext>
            </a:extLst>
          </p:cNvPr>
          <p:cNvSpPr txBox="1"/>
          <p:nvPr/>
        </p:nvSpPr>
        <p:spPr>
          <a:xfrm>
            <a:off x="1351529" y="3707372"/>
            <a:ext cx="156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Insert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CoLab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link to Me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huri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whakamuri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spreadsheet data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89A97F-6E15-4A9A-917D-252BB9FA36A0}"/>
              </a:ext>
            </a:extLst>
          </p:cNvPr>
          <p:cNvGrpSpPr/>
          <p:nvPr/>
        </p:nvGrpSpPr>
        <p:grpSpPr>
          <a:xfrm>
            <a:off x="8381516" y="1219531"/>
            <a:ext cx="1786151" cy="2053047"/>
            <a:chOff x="3547666" y="3489350"/>
            <a:chExt cx="1786151" cy="2053047"/>
          </a:xfrm>
        </p:grpSpPr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C797E74A-289D-4274-A4AD-2BA96CEC30AD}"/>
                </a:ext>
              </a:extLst>
            </p:cNvPr>
            <p:cNvSpPr/>
            <p:nvPr/>
          </p:nvSpPr>
          <p:spPr>
            <a:xfrm rot="5400000">
              <a:off x="3414218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2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Hexagon 16">
              <a:extLst>
                <a:ext uri="{FF2B5EF4-FFF2-40B4-BE49-F238E27FC236}">
                  <a16:creationId xmlns:a16="http://schemas.microsoft.com/office/drawing/2014/main" id="{2E94A55A-72A2-4FB7-A053-35C214806A1E}"/>
                </a:ext>
              </a:extLst>
            </p:cNvPr>
            <p:cNvSpPr txBox="1"/>
            <p:nvPr/>
          </p:nvSpPr>
          <p:spPr>
            <a:xfrm>
              <a:off x="3607898" y="3809283"/>
              <a:ext cx="1706902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Intergenerational, education, transmission of knowledge, taonga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tuku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iho</a:t>
              </a: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3348E3-39E4-4D2E-9AE9-95D39DEF74A8}"/>
              </a:ext>
            </a:extLst>
          </p:cNvPr>
          <p:cNvGrpSpPr/>
          <p:nvPr/>
        </p:nvGrpSpPr>
        <p:grpSpPr>
          <a:xfrm>
            <a:off x="10216649" y="1227279"/>
            <a:ext cx="1786151" cy="2053047"/>
            <a:chOff x="6437535" y="5231977"/>
            <a:chExt cx="1786151" cy="2053047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10074F0D-272C-42A2-AAE0-4DE3FC35FD86}"/>
                </a:ext>
              </a:extLst>
            </p:cNvPr>
            <p:cNvSpPr/>
            <p:nvPr/>
          </p:nvSpPr>
          <p:spPr>
            <a:xfrm rot="5400000">
              <a:off x="6304087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Hexagon 20">
              <a:extLst>
                <a:ext uri="{FF2B5EF4-FFF2-40B4-BE49-F238E27FC236}">
                  <a16:creationId xmlns:a16="http://schemas.microsoft.com/office/drawing/2014/main" id="{199DFD3C-59C0-4E1B-B355-9EBE92F4A036}"/>
                </a:ext>
              </a:extLst>
            </p:cNvPr>
            <p:cNvSpPr txBox="1"/>
            <p:nvPr/>
          </p:nvSpPr>
          <p:spPr>
            <a:xfrm>
              <a:off x="6715877" y="5551910"/>
              <a:ext cx="1229467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Visionary leadership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0CD413D-565B-472B-BE0D-22459DA8C863}"/>
              </a:ext>
            </a:extLst>
          </p:cNvPr>
          <p:cNvGrpSpPr/>
          <p:nvPr/>
        </p:nvGrpSpPr>
        <p:grpSpPr>
          <a:xfrm>
            <a:off x="6496673" y="4518452"/>
            <a:ext cx="1786151" cy="2053047"/>
            <a:chOff x="5476709" y="3489350"/>
            <a:chExt cx="1786151" cy="2053047"/>
          </a:xfrm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166500CA-BFA3-4C6B-9A28-59817835DE41}"/>
                </a:ext>
              </a:extLst>
            </p:cNvPr>
            <p:cNvSpPr/>
            <p:nvPr/>
          </p:nvSpPr>
          <p:spPr>
            <a:xfrm rot="5400000">
              <a:off x="5343261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2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Hexagon 14">
              <a:extLst>
                <a:ext uri="{FF2B5EF4-FFF2-40B4-BE49-F238E27FC236}">
                  <a16:creationId xmlns:a16="http://schemas.microsoft.com/office/drawing/2014/main" id="{A0DE5A5C-CC60-45C1-95FD-B3AEB7EEA4B5}"/>
                </a:ext>
              </a:extLst>
            </p:cNvPr>
            <p:cNvSpPr txBox="1"/>
            <p:nvPr/>
          </p:nvSpPr>
          <p:spPr>
            <a:xfrm>
              <a:off x="5536941" y="3809283"/>
              <a:ext cx="1700174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Whānau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hapū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iwi abundance and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propserity</a:t>
              </a: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C6E26C5-A950-4F23-840F-F439ABCBA284}"/>
              </a:ext>
            </a:extLst>
          </p:cNvPr>
          <p:cNvGrpSpPr/>
          <p:nvPr/>
        </p:nvGrpSpPr>
        <p:grpSpPr>
          <a:xfrm>
            <a:off x="5587116" y="2852391"/>
            <a:ext cx="1786151" cy="2053047"/>
            <a:chOff x="5476709" y="4097"/>
            <a:chExt cx="1786151" cy="2053047"/>
          </a:xfrm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F8CAC456-814D-49BD-A775-ACF19EA87AB7}"/>
                </a:ext>
              </a:extLst>
            </p:cNvPr>
            <p:cNvSpPr/>
            <p:nvPr/>
          </p:nvSpPr>
          <p:spPr>
            <a:xfrm rot="5400000">
              <a:off x="5343261" y="13754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>
                    <a:lumMod val="5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4">
              <a:extLst>
                <a:ext uri="{FF2B5EF4-FFF2-40B4-BE49-F238E27FC236}">
                  <a16:creationId xmlns:a16="http://schemas.microsoft.com/office/drawing/2014/main" id="{63E3B11E-537D-4C3F-98C2-E9F4D685EC0E}"/>
                </a:ext>
              </a:extLst>
            </p:cNvPr>
            <p:cNvSpPr txBox="1"/>
            <p:nvPr/>
          </p:nvSpPr>
          <p:spPr>
            <a:xfrm>
              <a:off x="5509556" y="324030"/>
              <a:ext cx="1730869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decolonised 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450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5AA2EBF-5F25-4834-9DFC-8002CFBB5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16" y="151937"/>
            <a:ext cx="8800046" cy="655412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FCCE0-C6E2-4DF3-98D3-4D5C002A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20" y="5019633"/>
            <a:ext cx="2102043" cy="16864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A5EDC-92F4-4338-B9C0-4BF93209D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20" y="3510473"/>
            <a:ext cx="1753700" cy="150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76F3B-1A19-4F8A-BD9F-F8EE3943A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52" y="2187458"/>
            <a:ext cx="1923128" cy="1397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EE3DC-AA8E-45AD-8284-94433D55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557" y="3469690"/>
            <a:ext cx="1753699" cy="3236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E12F66-0FB4-48E9-9DA0-533A0E9AD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9630" y="512606"/>
            <a:ext cx="2000074" cy="1283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8D3B7-62CB-4B0F-B6BD-A1E6ACBDA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8175" y="3429000"/>
            <a:ext cx="992467" cy="1297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200DD3-BD81-41D1-89F1-2D87284E6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957" y="1795930"/>
            <a:ext cx="1871656" cy="16460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E8C9CF-B265-4233-BCC3-0344728E2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96" y="151937"/>
            <a:ext cx="1871656" cy="189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44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2F371E-6928-4592-B67E-5EDA30F7E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01" y="885470"/>
            <a:ext cx="5715798" cy="5087060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23DC576-982B-4933-818B-83DEA8EB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488" y="6373088"/>
            <a:ext cx="2149390" cy="365125"/>
          </a:xfrm>
        </p:spPr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</p:spTree>
    <p:extLst>
      <p:ext uri="{BB962C8B-B14F-4D97-AF65-F5344CB8AC3E}">
        <p14:creationId xmlns:p14="http://schemas.microsoft.com/office/powerpoint/2010/main" val="2743971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C58B36-EAF8-43A8-A02A-F2769385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2" y="2221140"/>
            <a:ext cx="2487384" cy="4688230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A05FDB4B-029A-450B-8584-6CAC2C92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08F09F-9563-4D6D-BFBA-18488A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Ka </a:t>
            </a:r>
            <a:r>
              <a:rPr lang="en-NZ" dirty="0" err="1"/>
              <a:t>titiro</a:t>
            </a:r>
            <a:r>
              <a:rPr lang="en-NZ" dirty="0"/>
              <a:t> </a:t>
            </a:r>
            <a:r>
              <a:rPr lang="en-NZ" dirty="0" err="1"/>
              <a:t>whakamua</a:t>
            </a:r>
            <a:r>
              <a:rPr lang="en-NZ" dirty="0"/>
              <a:t>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1E2C8-AC8B-4CBA-AEDA-D88E60EBD0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115198"/>
            <a:ext cx="11441204" cy="524584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NZ" dirty="0">
                <a:solidFill>
                  <a:prstClr val="black"/>
                </a:solidFill>
              </a:rPr>
              <a:t>Ka </a:t>
            </a:r>
            <a:r>
              <a:rPr lang="en-NZ" dirty="0" err="1">
                <a:solidFill>
                  <a:prstClr val="black"/>
                </a:solidFill>
              </a:rPr>
              <a:t>titiro</a:t>
            </a:r>
            <a:r>
              <a:rPr lang="en-NZ" dirty="0">
                <a:solidFill>
                  <a:prstClr val="black"/>
                </a:solidFill>
              </a:rPr>
              <a:t> </a:t>
            </a:r>
            <a:r>
              <a:rPr lang="en-NZ" dirty="0" err="1">
                <a:solidFill>
                  <a:prstClr val="black"/>
                </a:solidFill>
              </a:rPr>
              <a:t>whakamua</a:t>
            </a:r>
            <a:r>
              <a:rPr lang="en-NZ" dirty="0">
                <a:solidFill>
                  <a:prstClr val="black"/>
                </a:solidFill>
              </a:rPr>
              <a:t>  - looking forward; locating yourself with your </a:t>
            </a:r>
            <a:r>
              <a:rPr lang="en-NZ" dirty="0" err="1">
                <a:solidFill>
                  <a:prstClr val="black"/>
                </a:solidFill>
              </a:rPr>
              <a:t>whānau</a:t>
            </a:r>
            <a:r>
              <a:rPr lang="en-NZ" dirty="0">
                <a:solidFill>
                  <a:prstClr val="black"/>
                </a:solidFill>
              </a:rPr>
              <a:t>, </a:t>
            </a:r>
            <a:r>
              <a:rPr lang="en-NZ" dirty="0" err="1">
                <a:solidFill>
                  <a:prstClr val="black"/>
                </a:solidFill>
              </a:rPr>
              <a:t>hapū</a:t>
            </a:r>
            <a:r>
              <a:rPr lang="en-NZ" dirty="0">
                <a:solidFill>
                  <a:prstClr val="black"/>
                </a:solidFill>
              </a:rPr>
              <a:t>, iwi in a position of thriving prosperity and wellbeing, what will this look like in a changing heritage sector landscape?</a:t>
            </a: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lvl="0"/>
            <a:r>
              <a:rPr lang="en-NZ" dirty="0">
                <a:solidFill>
                  <a:prstClr val="black"/>
                </a:solidFill>
              </a:rPr>
              <a:t>The </a:t>
            </a:r>
            <a:r>
              <a:rPr lang="en-NZ" b="1" dirty="0">
                <a:solidFill>
                  <a:srgbClr val="BBB32C"/>
                </a:solidFill>
              </a:rPr>
              <a:t>culture and heritage sector </a:t>
            </a:r>
            <a:r>
              <a:rPr lang="en-NZ" dirty="0">
                <a:solidFill>
                  <a:prstClr val="black"/>
                </a:solidFill>
              </a:rPr>
              <a:t>would be made up of </a:t>
            </a:r>
            <a:r>
              <a:rPr lang="en-NZ" dirty="0" err="1">
                <a:solidFill>
                  <a:prstClr val="black"/>
                </a:solidFill>
              </a:rPr>
              <a:t>kaimahi</a:t>
            </a:r>
            <a:r>
              <a:rPr lang="en-NZ" dirty="0">
                <a:solidFill>
                  <a:prstClr val="black"/>
                </a:solidFill>
              </a:rPr>
              <a:t> who have the </a:t>
            </a:r>
            <a:r>
              <a:rPr lang="en-NZ" b="1" dirty="0">
                <a:solidFill>
                  <a:srgbClr val="BBB32C"/>
                </a:solidFill>
              </a:rPr>
              <a:t>right skills</a:t>
            </a:r>
            <a:r>
              <a:rPr lang="en-NZ" dirty="0">
                <a:solidFill>
                  <a:prstClr val="black"/>
                </a:solidFill>
              </a:rPr>
              <a:t>, are </a:t>
            </a:r>
            <a:r>
              <a:rPr lang="en-NZ" b="1" dirty="0">
                <a:solidFill>
                  <a:srgbClr val="BBB32C"/>
                </a:solidFill>
              </a:rPr>
              <a:t>enabled and empowered</a:t>
            </a:r>
            <a:r>
              <a:rPr lang="en-NZ" dirty="0">
                <a:solidFill>
                  <a:prstClr val="black"/>
                </a:solidFill>
              </a:rPr>
              <a:t>, and would be a sector that is known for its </a:t>
            </a:r>
            <a:r>
              <a:rPr lang="en-NZ" b="1" dirty="0">
                <a:solidFill>
                  <a:srgbClr val="BBB32C"/>
                </a:solidFill>
              </a:rPr>
              <a:t>diversity and indigeneity </a:t>
            </a:r>
            <a:r>
              <a:rPr lang="en-NZ" dirty="0">
                <a:solidFill>
                  <a:prstClr val="black"/>
                </a:solidFill>
              </a:rPr>
              <a:t>– not only of people but of thought, capability and capacity. </a:t>
            </a:r>
            <a:r>
              <a:rPr lang="en-NZ" b="1" dirty="0" err="1">
                <a:solidFill>
                  <a:srgbClr val="BBB32C"/>
                </a:solidFill>
              </a:rPr>
              <a:t>Kaimahi</a:t>
            </a:r>
            <a:r>
              <a:rPr lang="en-NZ" b="1" dirty="0">
                <a:solidFill>
                  <a:srgbClr val="BBB32C"/>
                </a:solidFill>
              </a:rPr>
              <a:t> Māori would be able to be their whole selves in all aspects of their lives, </a:t>
            </a:r>
            <a:r>
              <a:rPr lang="en-NZ" dirty="0"/>
              <a:t>moving intuitively between the worlds and spaces they inhabit</a:t>
            </a:r>
            <a:r>
              <a:rPr lang="en-NZ" dirty="0">
                <a:solidFill>
                  <a:prstClr val="black"/>
                </a:solidFill>
              </a:rPr>
              <a:t>.</a:t>
            </a:r>
          </a:p>
          <a:p>
            <a:pPr marL="0" lvl="0" indent="0">
              <a:buNone/>
            </a:pPr>
            <a:endParaRPr lang="en-NZ" dirty="0">
              <a:solidFill>
                <a:prstClr val="black"/>
              </a:solidFill>
            </a:endParaRPr>
          </a:p>
          <a:p>
            <a:pPr lvl="0"/>
            <a:r>
              <a:rPr lang="en-NZ" dirty="0">
                <a:solidFill>
                  <a:prstClr val="black"/>
                </a:solidFill>
              </a:rPr>
              <a:t>Te </a:t>
            </a:r>
            <a:r>
              <a:rPr lang="en-NZ" dirty="0" err="1">
                <a:solidFill>
                  <a:prstClr val="black"/>
                </a:solidFill>
              </a:rPr>
              <a:t>Ao</a:t>
            </a:r>
            <a:r>
              <a:rPr lang="en-NZ" dirty="0">
                <a:solidFill>
                  <a:prstClr val="black"/>
                </a:solidFill>
              </a:rPr>
              <a:t> Māori intergenerational knowledge transfer is known and understood broadly and holds the integrity of taonga, </a:t>
            </a:r>
            <a:r>
              <a:rPr lang="en-NZ" b="1" dirty="0">
                <a:solidFill>
                  <a:srgbClr val="BBB32C"/>
                </a:solidFill>
              </a:rPr>
              <a:t>taonga that are living with </a:t>
            </a:r>
            <a:r>
              <a:rPr lang="en-NZ" b="1" dirty="0" err="1">
                <a:solidFill>
                  <a:srgbClr val="BBB32C"/>
                </a:solidFill>
              </a:rPr>
              <a:t>whānau</a:t>
            </a:r>
            <a:r>
              <a:rPr lang="en-NZ" b="1" dirty="0">
                <a:solidFill>
                  <a:srgbClr val="BBB32C"/>
                </a:solidFill>
              </a:rPr>
              <a:t> and surrounded by their whakapapa</a:t>
            </a:r>
            <a:r>
              <a:rPr lang="en-NZ" dirty="0">
                <a:solidFill>
                  <a:prstClr val="black"/>
                </a:solidFill>
              </a:rPr>
              <a:t>. </a:t>
            </a: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lvl="0"/>
            <a:r>
              <a:rPr lang="en-NZ" dirty="0" err="1">
                <a:solidFill>
                  <a:prstClr val="black"/>
                </a:solidFill>
              </a:rPr>
              <a:t>Mātauranga</a:t>
            </a:r>
            <a:r>
              <a:rPr lang="en-NZ" dirty="0">
                <a:solidFill>
                  <a:prstClr val="black"/>
                </a:solidFill>
              </a:rPr>
              <a:t> Māori is </a:t>
            </a:r>
            <a:r>
              <a:rPr lang="en-NZ" b="1" dirty="0">
                <a:solidFill>
                  <a:srgbClr val="BBB32C"/>
                </a:solidFill>
              </a:rPr>
              <a:t>evolving, enduring and enabled by our institutions</a:t>
            </a:r>
            <a:r>
              <a:rPr lang="en-NZ" dirty="0">
                <a:solidFill>
                  <a:prstClr val="black"/>
                </a:solidFill>
              </a:rPr>
              <a:t>. Our institutions are known for regularly connecting with </a:t>
            </a:r>
            <a:r>
              <a:rPr lang="en-NZ" dirty="0" err="1">
                <a:solidFill>
                  <a:prstClr val="black"/>
                </a:solidFill>
              </a:rPr>
              <a:t>hapū</a:t>
            </a:r>
            <a:r>
              <a:rPr lang="en-NZ" dirty="0">
                <a:solidFill>
                  <a:prstClr val="black"/>
                </a:solidFill>
              </a:rPr>
              <a:t> and marae, supporting the design and development of iwi repositories that are unique to them and not replications of ours, supporting taonga exchanges and exhibitions around the </a:t>
            </a:r>
            <a:r>
              <a:rPr lang="en-NZ" dirty="0" err="1">
                <a:solidFill>
                  <a:prstClr val="black"/>
                </a:solidFill>
              </a:rPr>
              <a:t>motu</a:t>
            </a:r>
            <a:r>
              <a:rPr lang="en-NZ" dirty="0">
                <a:solidFill>
                  <a:prstClr val="black"/>
                </a:solidFill>
              </a:rPr>
              <a:t>, and </a:t>
            </a:r>
            <a:r>
              <a:rPr lang="en-NZ" b="1" dirty="0">
                <a:solidFill>
                  <a:srgbClr val="BBB32C"/>
                </a:solidFill>
              </a:rPr>
              <a:t>enabling access to and repatriation of </a:t>
            </a:r>
            <a:r>
              <a:rPr lang="en-NZ" b="1" dirty="0" err="1">
                <a:solidFill>
                  <a:srgbClr val="BBB32C"/>
                </a:solidFill>
              </a:rPr>
              <a:t>whānau</a:t>
            </a:r>
            <a:r>
              <a:rPr lang="en-NZ" b="1" dirty="0">
                <a:solidFill>
                  <a:srgbClr val="BBB32C"/>
                </a:solidFill>
              </a:rPr>
              <a:t>, </a:t>
            </a:r>
            <a:r>
              <a:rPr lang="en-NZ" b="1" dirty="0" err="1">
                <a:solidFill>
                  <a:srgbClr val="BBB32C"/>
                </a:solidFill>
              </a:rPr>
              <a:t>hapū</a:t>
            </a:r>
            <a:r>
              <a:rPr lang="en-NZ" b="1" dirty="0">
                <a:solidFill>
                  <a:srgbClr val="BBB32C"/>
                </a:solidFill>
              </a:rPr>
              <a:t>, iwi taonga – including He </a:t>
            </a:r>
            <a:r>
              <a:rPr lang="en-NZ" b="1" dirty="0" err="1">
                <a:solidFill>
                  <a:srgbClr val="BBB32C"/>
                </a:solidFill>
              </a:rPr>
              <a:t>Whakaputanga</a:t>
            </a:r>
            <a:r>
              <a:rPr lang="en-NZ" b="1" dirty="0">
                <a:solidFill>
                  <a:srgbClr val="BBB32C"/>
                </a:solidFill>
              </a:rPr>
              <a:t> and Te </a:t>
            </a:r>
            <a:r>
              <a:rPr lang="en-NZ" b="1" dirty="0" err="1">
                <a:solidFill>
                  <a:srgbClr val="BBB32C"/>
                </a:solidFill>
              </a:rPr>
              <a:t>Tiriti</a:t>
            </a:r>
            <a:r>
              <a:rPr lang="en-NZ" b="1" dirty="0">
                <a:solidFill>
                  <a:srgbClr val="BBB32C"/>
                </a:solidFill>
              </a:rPr>
              <a:t> o Waitangi</a:t>
            </a:r>
            <a:r>
              <a:rPr lang="en-NZ" dirty="0">
                <a:solidFill>
                  <a:prstClr val="black"/>
                </a:solidFill>
              </a:rPr>
              <a:t>. </a:t>
            </a: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lvl="0"/>
            <a:r>
              <a:rPr lang="en-NZ" dirty="0">
                <a:solidFill>
                  <a:prstClr val="black"/>
                </a:solidFill>
              </a:rPr>
              <a:t>We would be </a:t>
            </a:r>
            <a:r>
              <a:rPr lang="en-NZ" b="1" dirty="0" err="1">
                <a:solidFill>
                  <a:srgbClr val="BBB32C"/>
                </a:solidFill>
              </a:rPr>
              <a:t>kaimahi</a:t>
            </a:r>
            <a:r>
              <a:rPr lang="en-NZ" b="1" dirty="0">
                <a:solidFill>
                  <a:srgbClr val="BBB32C"/>
                </a:solidFill>
              </a:rPr>
              <a:t> and institutions that are flexible, fluid and adaptable</a:t>
            </a:r>
            <a:r>
              <a:rPr lang="en-NZ" dirty="0">
                <a:solidFill>
                  <a:prstClr val="black"/>
                </a:solidFill>
              </a:rPr>
              <a:t>. We would be easier to connect to, Māori would feel like their contributions are acknowledged and valued and that the institutions acknowledge their role and responsibility in supporting </a:t>
            </a:r>
            <a:r>
              <a:rPr lang="en-NZ" dirty="0" err="1">
                <a:solidFill>
                  <a:prstClr val="black"/>
                </a:solidFill>
              </a:rPr>
              <a:t>hapū</a:t>
            </a:r>
            <a:r>
              <a:rPr lang="en-NZ" dirty="0">
                <a:solidFill>
                  <a:prstClr val="black"/>
                </a:solidFill>
              </a:rPr>
              <a:t>, iwi, Māori transmission of </a:t>
            </a:r>
            <a:r>
              <a:rPr lang="en-NZ" dirty="0" err="1">
                <a:solidFill>
                  <a:prstClr val="black"/>
                </a:solidFill>
              </a:rPr>
              <a:t>mātauranga</a:t>
            </a:r>
            <a:r>
              <a:rPr lang="en-NZ" dirty="0">
                <a:solidFill>
                  <a:prstClr val="black"/>
                </a:solidFill>
              </a:rPr>
              <a:t>. </a:t>
            </a:r>
            <a:r>
              <a:rPr lang="en-NZ" b="1" dirty="0">
                <a:solidFill>
                  <a:srgbClr val="BBB32C"/>
                </a:solidFill>
              </a:rPr>
              <a:t>The institutions would fully recognise Māori as </a:t>
            </a:r>
            <a:r>
              <a:rPr lang="en-NZ" b="1" dirty="0" err="1">
                <a:solidFill>
                  <a:srgbClr val="BBB32C"/>
                </a:solidFill>
              </a:rPr>
              <a:t>tangata</a:t>
            </a:r>
            <a:r>
              <a:rPr lang="en-NZ" b="1" dirty="0">
                <a:solidFill>
                  <a:srgbClr val="BBB32C"/>
                </a:solidFill>
              </a:rPr>
              <a:t> whenua, as mana whenua, in all of our mahi</a:t>
            </a:r>
            <a:r>
              <a:rPr lang="en-NZ" dirty="0">
                <a:solidFill>
                  <a:prstClr val="black"/>
                </a:solidFill>
              </a:rPr>
              <a:t>. </a:t>
            </a: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NZ" dirty="0">
              <a:solidFill>
                <a:prstClr val="black"/>
              </a:solidFill>
            </a:endParaRP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2805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B46D6B-20FD-433E-A442-6216A1065295}"/>
              </a:ext>
            </a:extLst>
          </p:cNvPr>
          <p:cNvSpPr/>
          <p:nvPr/>
        </p:nvSpPr>
        <p:spPr>
          <a:xfrm>
            <a:off x="254810" y="2496784"/>
            <a:ext cx="3381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‘More </a:t>
            </a:r>
            <a:r>
              <a:rPr lang="en-NZ" sz="1400" b="1" dirty="0" err="1"/>
              <a:t>kānohi</a:t>
            </a:r>
            <a:r>
              <a:rPr lang="en-NZ" sz="1400" b="1" dirty="0"/>
              <a:t> ki te </a:t>
            </a:r>
            <a:r>
              <a:rPr lang="en-NZ" sz="1400" b="1" dirty="0" err="1"/>
              <a:t>kānohi</a:t>
            </a:r>
            <a:r>
              <a:rPr lang="en-NZ" sz="1400" b="1" dirty="0"/>
              <a:t> - purpose built spaces to enable, facilitate and encourage collective mahi and collaboration’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ACD7B1-41BF-4A1A-A9C9-AC6475CE4241}"/>
              </a:ext>
            </a:extLst>
          </p:cNvPr>
          <p:cNvSpPr/>
          <p:nvPr/>
        </p:nvSpPr>
        <p:spPr>
          <a:xfrm>
            <a:off x="1706015" y="4934175"/>
            <a:ext cx="254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‘We go to where the taonga are and that is normal’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77EED0-FB6F-4502-8288-DA4E2A0F6537}"/>
              </a:ext>
            </a:extLst>
          </p:cNvPr>
          <p:cNvSpPr/>
          <p:nvPr/>
        </p:nvSpPr>
        <p:spPr>
          <a:xfrm>
            <a:off x="144768" y="914431"/>
            <a:ext cx="27380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‘He whakapapa kōrero, he whenua kura - using the knowledge and know how of our ancestors to create a better future. reflecting on the past, rectifying mamae and bringing the lessons of the past into our collective future’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4BD32-E0AA-403C-B5EE-F75DA0FDE7D6}"/>
              </a:ext>
            </a:extLst>
          </p:cNvPr>
          <p:cNvSpPr/>
          <p:nvPr/>
        </p:nvSpPr>
        <p:spPr>
          <a:xfrm>
            <a:off x="8319280" y="2722886"/>
            <a:ext cx="20485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‘Rangatiratanga: iwi Māori not having to water down what they say’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4C16AB-DFE1-412A-AD81-6E0971E8D71C}"/>
              </a:ext>
            </a:extLst>
          </p:cNvPr>
          <p:cNvSpPr/>
          <p:nvPr/>
        </p:nvSpPr>
        <p:spPr>
          <a:xfrm>
            <a:off x="126543" y="5235984"/>
            <a:ext cx="15575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‘Having perspective and sharing voice is normal not a challenge’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2DD82C-2FE1-4E0C-8C18-1584895AE488}"/>
              </a:ext>
            </a:extLst>
          </p:cNvPr>
          <p:cNvSpPr/>
          <p:nvPr/>
        </p:nvSpPr>
        <p:spPr>
          <a:xfrm>
            <a:off x="10604256" y="4485626"/>
            <a:ext cx="15260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‘Right skills, right people, right taonga’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D1FC17-6F40-41F7-9461-0A0321571DC2}"/>
              </a:ext>
            </a:extLst>
          </p:cNvPr>
          <p:cNvSpPr/>
          <p:nvPr/>
        </p:nvSpPr>
        <p:spPr>
          <a:xfrm>
            <a:off x="3140929" y="5443926"/>
            <a:ext cx="2204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‘Sense of responsibility (to the generation before that sacrificed for this one)’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5BF0F8-4A09-4F8D-B89A-F9468D31E4E0}"/>
              </a:ext>
            </a:extLst>
          </p:cNvPr>
          <p:cNvSpPr/>
          <p:nvPr/>
        </p:nvSpPr>
        <p:spPr>
          <a:xfrm>
            <a:off x="3406082" y="3113336"/>
            <a:ext cx="14288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‘Changing the way institutions think about 'expertise'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AADDBD-426C-4893-91A4-00D031F5FF43}"/>
              </a:ext>
            </a:extLst>
          </p:cNvPr>
          <p:cNvSpPr/>
          <p:nvPr/>
        </p:nvSpPr>
        <p:spPr>
          <a:xfrm>
            <a:off x="8541004" y="5285203"/>
            <a:ext cx="3642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‘Māori know their mātauranga and only need us to enable access and then leave them to it’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BF515-BF18-4F14-ABD4-41CF0B68293F}"/>
              </a:ext>
            </a:extLst>
          </p:cNvPr>
          <p:cNvSpPr/>
          <p:nvPr/>
        </p:nvSpPr>
        <p:spPr>
          <a:xfrm>
            <a:off x="6897345" y="6187170"/>
            <a:ext cx="1602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‘Change the Public Records Act’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CCDFB9-E642-43EE-8DBA-4D33ADB9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2320064" y="1885537"/>
            <a:ext cx="909425" cy="587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03B980-0A9B-4138-B2B6-9F3304D308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3855174" y="480048"/>
            <a:ext cx="844830" cy="5527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52151-AF34-4261-8711-7BFB292B1C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10587203" y="5505522"/>
            <a:ext cx="844830" cy="5527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6BA144-A9DB-4AFC-AC8F-1BD10F89EA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9395332" y="1945260"/>
            <a:ext cx="844830" cy="552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D2D31A-5A69-45F6-A4B3-6D66EB5485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3214703" y="3177536"/>
            <a:ext cx="844830" cy="552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A663F1-83B4-4E53-97D6-A5C474BF690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2216875" y="4155907"/>
            <a:ext cx="844830" cy="5527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09874-FC96-4FAA-BC57-172E3B1657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4501051" y="1626646"/>
            <a:ext cx="844830" cy="5527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9F16E6-B29C-4298-8512-84C156064E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5688857" y="4778330"/>
            <a:ext cx="844830" cy="5527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CFDC83-BA0A-435B-83B3-EE43A44065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2231502" y="4889585"/>
            <a:ext cx="844830" cy="5527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FF8ED7-681E-45FC-BC1E-063A92DBA9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8462173" y="3102767"/>
            <a:ext cx="844830" cy="5527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1A50DC-395B-4F1F-AF0C-A180E4EF28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9519286" y="4120945"/>
            <a:ext cx="844830" cy="5527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9B2A66-1143-49A4-A4A9-98DF69882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8884588" y="5588067"/>
            <a:ext cx="844830" cy="5527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864DB87-E022-4A81-BEEC-1539448DC4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5656252" y="5994532"/>
            <a:ext cx="844830" cy="5527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58F69C4-6C68-4211-81B6-24C0530802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3695533" y="6020420"/>
            <a:ext cx="844830" cy="5527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E61B24-2A66-443D-B6A7-DE4719F2DE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2282877" y="154938"/>
            <a:ext cx="909425" cy="5877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7177A0-E6A3-4C78-98BC-E25A94D33E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6221463" y="448837"/>
            <a:ext cx="909425" cy="5877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8E196CD-2E40-47CB-8B6A-30DF304779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294728" y="2636355"/>
            <a:ext cx="909425" cy="58779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17090B5-D7B1-4926-AF1B-3D73CBCE5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775523" y="3818248"/>
            <a:ext cx="909425" cy="5877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37061E-016A-4763-AAC0-CBDEB678E0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106511" y="4706909"/>
            <a:ext cx="909425" cy="5877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F257A8-D0E3-4C0A-A5BD-644BD93796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10359702" y="619869"/>
            <a:ext cx="909425" cy="5877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055084-1E0E-4403-829B-9349EE904D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3339230" y="4469236"/>
            <a:ext cx="909425" cy="5877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598358-1299-4B6E-9A08-448BA59E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981659" y="5518075"/>
            <a:ext cx="909425" cy="58779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879BA95-E795-4B11-A6AA-6EFCED6085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6830834" y="1979992"/>
            <a:ext cx="909425" cy="58779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DD29710-B87B-4175-9912-44A5A448B0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6830835" y="3689255"/>
            <a:ext cx="909425" cy="58779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369FC3-6F8D-422F-AD00-186AC74005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4995816" y="5393155"/>
            <a:ext cx="909425" cy="5877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01CC09-BFFC-4C3F-B582-95F2BCC7AF4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7378176" y="4692346"/>
            <a:ext cx="909425" cy="587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B590E-E95F-45A0-BD99-C8BDBDB52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452" y="2192192"/>
            <a:ext cx="2551418" cy="2271251"/>
          </a:xfrm>
          <a:prstGeom prst="rect">
            <a:avLst/>
          </a:prstGeom>
        </p:spPr>
      </p:pic>
      <p:sp>
        <p:nvSpPr>
          <p:cNvPr id="47" name="Footer Placeholder 1">
            <a:extLst>
              <a:ext uri="{FF2B5EF4-FFF2-40B4-BE49-F238E27FC236}">
                <a16:creationId xmlns:a16="http://schemas.microsoft.com/office/drawing/2014/main" id="{36D94CA9-4C14-4B81-9F30-FEC024FD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E1167-694F-4531-81DF-630BA228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Ka </a:t>
            </a:r>
            <a:r>
              <a:rPr lang="en-NZ" dirty="0" err="1"/>
              <a:t>titiro</a:t>
            </a:r>
            <a:r>
              <a:rPr lang="en-NZ" dirty="0"/>
              <a:t> </a:t>
            </a:r>
            <a:r>
              <a:rPr lang="en-NZ" dirty="0" err="1"/>
              <a:t>whakamua</a:t>
            </a:r>
            <a:r>
              <a:rPr lang="en-NZ" dirty="0"/>
              <a:t> - quotes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0EA4881-5DA2-4336-8F71-D0C02C82DE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828162" y="1382325"/>
            <a:ext cx="844830" cy="5527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2BF4595-5573-4DE1-8D9E-DCDC09B3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"/>
            <a:lum bright="-20000"/>
          </a:blip>
          <a:stretch>
            <a:fillRect/>
          </a:stretch>
        </p:blipFill>
        <p:spPr>
          <a:xfrm>
            <a:off x="10039737" y="3000285"/>
            <a:ext cx="844830" cy="5527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F0E33F-B862-4ED2-B54E-14EB6FEF156D}"/>
              </a:ext>
            </a:extLst>
          </p:cNvPr>
          <p:cNvSpPr/>
          <p:nvPr/>
        </p:nvSpPr>
        <p:spPr>
          <a:xfrm>
            <a:off x="6989530" y="2996152"/>
            <a:ext cx="166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‘Pupuritia i ngā tikanga o te ao tawhito’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C7E3DF-41E8-4F0D-934A-029BA8D3C676}"/>
              </a:ext>
            </a:extLst>
          </p:cNvPr>
          <p:cNvSpPr/>
          <p:nvPr/>
        </p:nvSpPr>
        <p:spPr>
          <a:xfrm>
            <a:off x="8885514" y="1928330"/>
            <a:ext cx="16058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‘Capability, capacity and diversity’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D402EFB-A1ED-4D62-AB74-BAD3AEA8C541}"/>
              </a:ext>
            </a:extLst>
          </p:cNvPr>
          <p:cNvSpPr/>
          <p:nvPr/>
        </p:nvSpPr>
        <p:spPr>
          <a:xfrm>
            <a:off x="138518" y="4328505"/>
            <a:ext cx="2131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‘More opportunities like this wānanga to contribute in a meaningful way’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B91C1D8-F45E-4150-8214-8D2463BFF583}"/>
              </a:ext>
            </a:extLst>
          </p:cNvPr>
          <p:cNvSpPr/>
          <p:nvPr/>
        </p:nvSpPr>
        <p:spPr>
          <a:xfrm>
            <a:off x="10093000" y="2743561"/>
            <a:ext cx="2162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‘Restore regular contact between marae locations and heritage institutions’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945CC9-EC09-4EB3-AFCD-A087B4276228}"/>
              </a:ext>
            </a:extLst>
          </p:cNvPr>
          <p:cNvSpPr/>
          <p:nvPr/>
        </p:nvSpPr>
        <p:spPr>
          <a:xfrm>
            <a:off x="6814398" y="4406381"/>
            <a:ext cx="18033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‘Mana </a:t>
            </a:r>
            <a:r>
              <a:rPr lang="en-NZ" sz="1400" b="1" dirty="0" err="1"/>
              <a:t>motuhake</a:t>
            </a:r>
            <a:r>
              <a:rPr lang="en-NZ" sz="1400" b="1" dirty="0"/>
              <a:t> over taonga and sharing it as kaitiaki with other iwi’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C5888CF-F76E-4A77-B7B8-0B0791734E27}"/>
              </a:ext>
            </a:extLst>
          </p:cNvPr>
          <p:cNvSpPr/>
          <p:nvPr/>
        </p:nvSpPr>
        <p:spPr>
          <a:xfrm>
            <a:off x="1415923" y="5553505"/>
            <a:ext cx="18033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‘Taonga exchanges... exhibitions around the </a:t>
            </a:r>
            <a:r>
              <a:rPr lang="en-NZ" sz="1400" dirty="0" err="1">
                <a:solidFill>
                  <a:srgbClr val="B15F51"/>
                </a:solidFill>
              </a:rPr>
              <a:t>motu</a:t>
            </a:r>
            <a:r>
              <a:rPr lang="en-NZ" sz="1400" dirty="0">
                <a:solidFill>
                  <a:srgbClr val="B15F51"/>
                </a:solidFill>
              </a:rPr>
              <a:t>’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C95F46C-5BB3-471E-8702-6D22C1385AAE}"/>
              </a:ext>
            </a:extLst>
          </p:cNvPr>
          <p:cNvSpPr/>
          <p:nvPr/>
        </p:nvSpPr>
        <p:spPr>
          <a:xfrm>
            <a:off x="2578148" y="6228955"/>
            <a:ext cx="4552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‘An inclusive and expanding heritage ecosystem (</a:t>
            </a:r>
            <a:r>
              <a:rPr lang="en-NZ" sz="1400" b="1" dirty="0" err="1"/>
              <a:t>hapū</a:t>
            </a:r>
            <a:r>
              <a:rPr lang="en-NZ" sz="1400" b="1" dirty="0"/>
              <a:t> repositories and Crown repositories)’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C60BB01-F728-47F3-8D73-021C4D723079}"/>
              </a:ext>
            </a:extLst>
          </p:cNvPr>
          <p:cNvSpPr/>
          <p:nvPr/>
        </p:nvSpPr>
        <p:spPr>
          <a:xfrm>
            <a:off x="8556241" y="4294737"/>
            <a:ext cx="2131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‘MAKING TIME for more </a:t>
            </a:r>
            <a:r>
              <a:rPr lang="en-NZ" sz="1400" dirty="0" err="1"/>
              <a:t>mātauranga</a:t>
            </a:r>
            <a:r>
              <a:rPr lang="en-NZ" sz="1400" dirty="0"/>
              <a:t> Māori / tikanga but time is never prioritised to achieve that’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9C5A25B-6EE7-4963-9B04-AD155C66D964}"/>
              </a:ext>
            </a:extLst>
          </p:cNvPr>
          <p:cNvSpPr/>
          <p:nvPr/>
        </p:nvSpPr>
        <p:spPr>
          <a:xfrm>
            <a:off x="3759040" y="2391154"/>
            <a:ext cx="1119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‘Prioritising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ao</a:t>
            </a:r>
            <a:r>
              <a:rPr lang="en-NZ" sz="1400" dirty="0"/>
              <a:t> Māori’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795719D-7766-4578-B98D-732388893A17}"/>
              </a:ext>
            </a:extLst>
          </p:cNvPr>
          <p:cNvSpPr/>
          <p:nvPr/>
        </p:nvSpPr>
        <p:spPr>
          <a:xfrm>
            <a:off x="9871936" y="1571753"/>
            <a:ext cx="22886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‘Ka </a:t>
            </a:r>
            <a:r>
              <a:rPr lang="en-NZ" sz="1400" b="1" dirty="0" err="1"/>
              <a:t>mua</a:t>
            </a:r>
            <a:r>
              <a:rPr lang="en-NZ" sz="1400" b="1" dirty="0"/>
              <a:t> ka muri - using the lessons of the past to move into the future, never underestimating how important our past is’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3063E1-527B-4AE6-BD8E-52B0CCEE7CFD}"/>
              </a:ext>
            </a:extLst>
          </p:cNvPr>
          <p:cNvSpPr/>
          <p:nvPr/>
        </p:nvSpPr>
        <p:spPr>
          <a:xfrm>
            <a:off x="8411970" y="5789256"/>
            <a:ext cx="3771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‘Shared </a:t>
            </a:r>
            <a:r>
              <a:rPr lang="en-NZ" sz="1400" dirty="0" err="1"/>
              <a:t>kaitiakitanga</a:t>
            </a:r>
            <a:r>
              <a:rPr lang="en-NZ" sz="1400" dirty="0"/>
              <a:t> of our stories, taonga, </a:t>
            </a:r>
            <a:r>
              <a:rPr lang="en-NZ" sz="1400" dirty="0" err="1"/>
              <a:t>mātauranga</a:t>
            </a:r>
            <a:r>
              <a:rPr lang="en-NZ" sz="1400" dirty="0"/>
              <a:t>. Sense of responsibility for rectifying past grievances and championing of the </a:t>
            </a:r>
            <a:r>
              <a:rPr lang="en-NZ" sz="1400" dirty="0" err="1"/>
              <a:t>kawa</a:t>
            </a:r>
            <a:r>
              <a:rPr lang="en-NZ" sz="1400" dirty="0"/>
              <a:t> and tikanga that underpin </a:t>
            </a:r>
            <a:r>
              <a:rPr lang="en-NZ" sz="1400" dirty="0" err="1"/>
              <a:t>mātauranga</a:t>
            </a:r>
            <a:r>
              <a:rPr lang="en-NZ" sz="1400" dirty="0"/>
              <a:t> Māori’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E7B29D-4190-4D9E-9139-2ED7A3950D09}"/>
              </a:ext>
            </a:extLst>
          </p:cNvPr>
          <p:cNvSpPr/>
          <p:nvPr/>
        </p:nvSpPr>
        <p:spPr>
          <a:xfrm>
            <a:off x="2317604" y="4277064"/>
            <a:ext cx="21107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‘Te </a:t>
            </a:r>
            <a:r>
              <a:rPr lang="en-NZ" sz="1400" dirty="0" err="1"/>
              <a:t>reo</a:t>
            </a:r>
            <a:r>
              <a:rPr lang="en-NZ" sz="1400" dirty="0"/>
              <a:t> Māori confidence and competence; cultural safety’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1D68A7F-9032-4DD7-8F2D-2C3F95C0B3CF}"/>
              </a:ext>
            </a:extLst>
          </p:cNvPr>
          <p:cNvSpPr/>
          <p:nvPr/>
        </p:nvSpPr>
        <p:spPr>
          <a:xfrm>
            <a:off x="123762" y="3332074"/>
            <a:ext cx="3453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‘At mahi - each day starts with grounding, connection, meditation and </a:t>
            </a:r>
            <a:r>
              <a:rPr lang="en-NZ" sz="1400" dirty="0" err="1">
                <a:solidFill>
                  <a:srgbClr val="B15F51"/>
                </a:solidFill>
              </a:rPr>
              <a:t>waiata</a:t>
            </a:r>
            <a:r>
              <a:rPr lang="en-NZ" sz="1400" dirty="0">
                <a:solidFill>
                  <a:srgbClr val="B15F51"/>
                </a:solidFill>
              </a:rPr>
              <a:t> - imbed </a:t>
            </a:r>
            <a:r>
              <a:rPr lang="en-NZ" sz="1400" dirty="0" err="1">
                <a:solidFill>
                  <a:srgbClr val="B15F51"/>
                </a:solidFill>
              </a:rPr>
              <a:t>te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ao</a:t>
            </a:r>
            <a:r>
              <a:rPr lang="en-NZ" sz="1400" dirty="0">
                <a:solidFill>
                  <a:srgbClr val="B15F51"/>
                </a:solidFill>
              </a:rPr>
              <a:t> and </a:t>
            </a:r>
            <a:r>
              <a:rPr lang="en-NZ" sz="1400" dirty="0" err="1">
                <a:solidFill>
                  <a:srgbClr val="B15F51"/>
                </a:solidFill>
              </a:rPr>
              <a:t>mātauranga</a:t>
            </a:r>
            <a:r>
              <a:rPr lang="en-NZ" sz="1400" dirty="0">
                <a:solidFill>
                  <a:srgbClr val="B15F51"/>
                </a:solidFill>
              </a:rPr>
              <a:t> Māori into the every day of </a:t>
            </a:r>
            <a:r>
              <a:rPr lang="en-NZ" sz="1400" dirty="0" err="1">
                <a:solidFill>
                  <a:srgbClr val="B15F51"/>
                </a:solidFill>
              </a:rPr>
              <a:t>kaimahi</a:t>
            </a:r>
            <a:r>
              <a:rPr lang="en-NZ" sz="1400" dirty="0">
                <a:solidFill>
                  <a:srgbClr val="B15F51"/>
                </a:solidFill>
              </a:rPr>
              <a:t> across our organisation’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780C6EF-9E6B-4447-A814-F6549196CEFA}"/>
              </a:ext>
            </a:extLst>
          </p:cNvPr>
          <p:cNvSpPr/>
          <p:nvPr/>
        </p:nvSpPr>
        <p:spPr>
          <a:xfrm>
            <a:off x="9519286" y="927031"/>
            <a:ext cx="2702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‘Knowing how we add value for our users and working together to achieve’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7C11480-2064-42A3-BF0F-87FC94D88095}"/>
              </a:ext>
            </a:extLst>
          </p:cNvPr>
          <p:cNvSpPr/>
          <p:nvPr/>
        </p:nvSpPr>
        <p:spPr>
          <a:xfrm>
            <a:off x="2882773" y="876756"/>
            <a:ext cx="25114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b="1" dirty="0"/>
              <a:t>‘The crown takes all of our Māori </a:t>
            </a:r>
            <a:r>
              <a:rPr lang="en-NZ" sz="1400" b="1" dirty="0" err="1"/>
              <a:t>kaimahi</a:t>
            </a:r>
            <a:r>
              <a:rPr lang="en-NZ" sz="1400" b="1" dirty="0"/>
              <a:t> time when they work for the Crown - which means their knowledge and skills can not be shared with those that they gained this knowledge for’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1F0AB7A-709C-40E0-ADC2-4D5960F409F8}"/>
              </a:ext>
            </a:extLst>
          </p:cNvPr>
          <p:cNvSpPr/>
          <p:nvPr/>
        </p:nvSpPr>
        <p:spPr>
          <a:xfrm>
            <a:off x="10075102" y="3606619"/>
            <a:ext cx="2068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 err="1">
                <a:solidFill>
                  <a:srgbClr val="B15F51"/>
                </a:solidFill>
              </a:rPr>
              <a:t>‘Re</a:t>
            </a:r>
            <a:r>
              <a:rPr lang="en-NZ" sz="1400" dirty="0">
                <a:solidFill>
                  <a:srgbClr val="B15F51"/>
                </a:solidFill>
              </a:rPr>
              <a:t>-prioritising our mahi - so that our </a:t>
            </a:r>
            <a:r>
              <a:rPr lang="en-NZ" sz="1400" dirty="0" err="1">
                <a:solidFill>
                  <a:srgbClr val="B15F51"/>
                </a:solidFill>
              </a:rPr>
              <a:t>whānau</a:t>
            </a:r>
            <a:r>
              <a:rPr lang="en-NZ" sz="1400" dirty="0">
                <a:solidFill>
                  <a:srgbClr val="B15F51"/>
                </a:solidFill>
              </a:rPr>
              <a:t>, </a:t>
            </a:r>
            <a:r>
              <a:rPr lang="en-NZ" sz="1400" dirty="0" err="1">
                <a:solidFill>
                  <a:srgbClr val="B15F51"/>
                </a:solidFill>
              </a:rPr>
              <a:t>hapū</a:t>
            </a:r>
            <a:r>
              <a:rPr lang="en-NZ" sz="1400" dirty="0">
                <a:solidFill>
                  <a:srgbClr val="B15F51"/>
                </a:solidFill>
              </a:rPr>
              <a:t>, iwi come first’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DD43DE-C996-4988-AAF4-73D87CE7B92D}"/>
              </a:ext>
            </a:extLst>
          </p:cNvPr>
          <p:cNvSpPr/>
          <p:nvPr/>
        </p:nvSpPr>
        <p:spPr>
          <a:xfrm>
            <a:off x="5387341" y="5387409"/>
            <a:ext cx="2984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‘Not only about the material being accessible but about our institutions being accessible to our whānau, hapū, iwi’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8E1E0-1F15-4DA6-B357-2592A338626E}"/>
              </a:ext>
            </a:extLst>
          </p:cNvPr>
          <p:cNvSpPr/>
          <p:nvPr/>
        </p:nvSpPr>
        <p:spPr>
          <a:xfrm>
            <a:off x="5286449" y="904291"/>
            <a:ext cx="42328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‘Kia </a:t>
            </a:r>
            <a:r>
              <a:rPr lang="en-NZ" sz="1400" dirty="0" err="1">
                <a:solidFill>
                  <a:srgbClr val="B15F51"/>
                </a:solidFill>
              </a:rPr>
              <a:t>whakahokia</a:t>
            </a:r>
            <a:r>
              <a:rPr lang="en-NZ" sz="1400" dirty="0">
                <a:solidFill>
                  <a:srgbClr val="B15F51"/>
                </a:solidFill>
              </a:rPr>
              <a:t>/kua </a:t>
            </a:r>
            <a:r>
              <a:rPr lang="en-NZ" sz="1400" dirty="0" err="1">
                <a:solidFill>
                  <a:srgbClr val="B15F51"/>
                </a:solidFill>
              </a:rPr>
              <a:t>whakahokia</a:t>
            </a:r>
            <a:r>
              <a:rPr lang="en-NZ" sz="1400" dirty="0">
                <a:solidFill>
                  <a:srgbClr val="B15F51"/>
                </a:solidFill>
              </a:rPr>
              <a:t> He Whakaputanga me te Tiriti o Waitangi ki </a:t>
            </a:r>
            <a:r>
              <a:rPr lang="en-NZ" sz="1400" dirty="0" err="1">
                <a:solidFill>
                  <a:srgbClr val="B15F51"/>
                </a:solidFill>
              </a:rPr>
              <a:t>kainga</a:t>
            </a:r>
            <a:r>
              <a:rPr lang="en-NZ" sz="1400" dirty="0">
                <a:solidFill>
                  <a:srgbClr val="B15F51"/>
                </a:solidFill>
              </a:rPr>
              <a:t>, hei tohu </a:t>
            </a:r>
            <a:r>
              <a:rPr lang="en-NZ" sz="1400" dirty="0" err="1">
                <a:solidFill>
                  <a:srgbClr val="B15F51"/>
                </a:solidFill>
              </a:rPr>
              <a:t>arahitanga</a:t>
            </a:r>
            <a:r>
              <a:rPr lang="en-NZ" sz="1400" dirty="0">
                <a:solidFill>
                  <a:srgbClr val="B15F51"/>
                </a:solidFill>
              </a:rPr>
              <a:t> mo nga taonga tuku Iho e </a:t>
            </a:r>
            <a:r>
              <a:rPr lang="en-NZ" sz="1400" dirty="0" err="1">
                <a:solidFill>
                  <a:srgbClr val="B15F51"/>
                </a:solidFill>
              </a:rPr>
              <a:t>pupuri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ana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i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roto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i</a:t>
            </a:r>
            <a:r>
              <a:rPr lang="en-NZ" sz="1400" dirty="0">
                <a:solidFill>
                  <a:srgbClr val="B15F51"/>
                </a:solidFill>
              </a:rPr>
              <a:t> o tatou </a:t>
            </a:r>
            <a:r>
              <a:rPr lang="en-NZ" sz="1400" dirty="0" err="1">
                <a:solidFill>
                  <a:srgbClr val="B15F51"/>
                </a:solidFill>
              </a:rPr>
              <a:t>whare</a:t>
            </a:r>
            <a:r>
              <a:rPr lang="en-NZ" sz="1400" dirty="0">
                <a:solidFill>
                  <a:srgbClr val="B15F51"/>
                </a:solidFill>
              </a:rPr>
              <a:t> </a:t>
            </a:r>
            <a:r>
              <a:rPr lang="en-NZ" sz="1400" dirty="0" err="1">
                <a:solidFill>
                  <a:srgbClr val="B15F51"/>
                </a:solidFill>
              </a:rPr>
              <a:t>pupuri</a:t>
            </a:r>
            <a:r>
              <a:rPr lang="en-NZ" sz="1400" dirty="0">
                <a:solidFill>
                  <a:srgbClr val="B15F51"/>
                </a:solidFill>
              </a:rPr>
              <a:t> taonga...That He Whakaputanga and Te Tiriti are returned home to the places they were signed as a symbol/demonstration’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02A1477-5754-4594-819E-BEC03CE5173A}"/>
              </a:ext>
            </a:extLst>
          </p:cNvPr>
          <p:cNvSpPr/>
          <p:nvPr/>
        </p:nvSpPr>
        <p:spPr>
          <a:xfrm>
            <a:off x="4451485" y="4469189"/>
            <a:ext cx="2326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B15F51"/>
                </a:solidFill>
              </a:rPr>
              <a:t>No one size fits all, being fluid and adaptable, we don't fit on </a:t>
            </a:r>
            <a:r>
              <a:rPr lang="en-NZ" sz="1400" dirty="0" err="1">
                <a:solidFill>
                  <a:srgbClr val="B15F51"/>
                </a:solidFill>
              </a:rPr>
              <a:t>runsheets</a:t>
            </a:r>
            <a:r>
              <a:rPr lang="en-NZ" sz="1400" dirty="0">
                <a:solidFill>
                  <a:srgbClr val="B15F51"/>
                </a:solidFill>
              </a:rPr>
              <a:t> and checklists’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2ED64-6BA6-4D15-B94B-73C26EEA233A}"/>
              </a:ext>
            </a:extLst>
          </p:cNvPr>
          <p:cNvSpPr/>
          <p:nvPr/>
        </p:nvSpPr>
        <p:spPr>
          <a:xfrm>
            <a:off x="6604085" y="2255946"/>
            <a:ext cx="17427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‘Tino rangatiratanga, mana motuhake, Ao hou, Ao tawhito’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3E82D-2334-499D-814A-0EAF550D996A}"/>
              </a:ext>
            </a:extLst>
          </p:cNvPr>
          <p:cNvSpPr/>
          <p:nvPr/>
        </p:nvSpPr>
        <p:spPr>
          <a:xfrm>
            <a:off x="7037958" y="3777959"/>
            <a:ext cx="2848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/>
              <a:t>‘I will have the full ability to communicate my ideas in Te </a:t>
            </a:r>
            <a:r>
              <a:rPr lang="en-NZ" sz="1400" dirty="0" err="1"/>
              <a:t>Reo</a:t>
            </a:r>
            <a:r>
              <a:rPr lang="en-NZ" sz="14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635196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85EF34-DEE3-4937-91B0-79E3EB92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6305" y="2201868"/>
            <a:ext cx="2486372" cy="4686954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CE62AC5-BD5D-4E53-90EA-4D85CB84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Ōkoro – Wānanga kaimahi Māori insights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D4B39-7EB7-4E7F-9C40-B338A77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Ka </a:t>
            </a:r>
            <a:r>
              <a:rPr lang="en-NZ" dirty="0" err="1"/>
              <a:t>titiro</a:t>
            </a:r>
            <a:r>
              <a:rPr lang="en-NZ" dirty="0"/>
              <a:t> </a:t>
            </a:r>
            <a:r>
              <a:rPr lang="en-NZ" dirty="0" err="1"/>
              <a:t>whakamua</a:t>
            </a:r>
            <a:r>
              <a:rPr lang="en-NZ" dirty="0"/>
              <a:t> - overarching themes</a:t>
            </a:r>
            <a:endParaRPr lang="en-NZ" sz="2800" dirty="0"/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751285-04C7-4140-B585-807399E5AE30}"/>
              </a:ext>
            </a:extLst>
          </p:cNvPr>
          <p:cNvGrpSpPr/>
          <p:nvPr/>
        </p:nvGrpSpPr>
        <p:grpSpPr>
          <a:xfrm>
            <a:off x="5418395" y="2679447"/>
            <a:ext cx="1786151" cy="2053047"/>
            <a:chOff x="5476709" y="4097"/>
            <a:chExt cx="1786151" cy="2053047"/>
          </a:xfrm>
        </p:grpSpPr>
        <p:sp>
          <p:nvSpPr>
            <p:cNvPr id="282" name="Hexagon 281">
              <a:extLst>
                <a:ext uri="{FF2B5EF4-FFF2-40B4-BE49-F238E27FC236}">
                  <a16:creationId xmlns:a16="http://schemas.microsoft.com/office/drawing/2014/main" id="{FF648A0D-2A0D-4958-82B9-5C5B580B421F}"/>
                </a:ext>
              </a:extLst>
            </p:cNvPr>
            <p:cNvSpPr/>
            <p:nvPr/>
          </p:nvSpPr>
          <p:spPr>
            <a:xfrm rot="5400000">
              <a:off x="5343261" y="13754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>
                    <a:lumMod val="5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3" name="Hexagon 4">
              <a:extLst>
                <a:ext uri="{FF2B5EF4-FFF2-40B4-BE49-F238E27FC236}">
                  <a16:creationId xmlns:a16="http://schemas.microsoft.com/office/drawing/2014/main" id="{D6BDDD70-27A1-4291-8487-D334A10A6B45}"/>
                </a:ext>
              </a:extLst>
            </p:cNvPr>
            <p:cNvSpPr txBox="1"/>
            <p:nvPr/>
          </p:nvSpPr>
          <p:spPr>
            <a:xfrm>
              <a:off x="5509556" y="324030"/>
              <a:ext cx="1730869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Tiriti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Te </a:t>
              </a:r>
              <a:r>
                <a:rPr kumimoji="0" lang="en-NZ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Ao</a:t>
              </a: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Māori led approaches, measures, impact</a:t>
              </a: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4BEE5FE-FC8B-427E-8EFF-B68BF51EFD44}"/>
              </a:ext>
            </a:extLst>
          </p:cNvPr>
          <p:cNvGrpSpPr/>
          <p:nvPr/>
        </p:nvGrpSpPr>
        <p:grpSpPr>
          <a:xfrm>
            <a:off x="3537078" y="2693445"/>
            <a:ext cx="1789804" cy="2053047"/>
            <a:chOff x="4504839" y="1746723"/>
            <a:chExt cx="1789804" cy="2053047"/>
          </a:xfrm>
        </p:grpSpPr>
        <p:sp>
          <p:nvSpPr>
            <p:cNvPr id="278" name="Hexagon 277">
              <a:extLst>
                <a:ext uri="{FF2B5EF4-FFF2-40B4-BE49-F238E27FC236}">
                  <a16:creationId xmlns:a16="http://schemas.microsoft.com/office/drawing/2014/main" id="{C623E90D-ABBC-4848-8FF4-DCA86F562773}"/>
                </a:ext>
              </a:extLst>
            </p:cNvPr>
            <p:cNvSpPr/>
            <p:nvPr/>
          </p:nvSpPr>
          <p:spPr>
            <a:xfrm rot="5400000">
              <a:off x="4375044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74457"/>
                <a:satOff val="28571"/>
                <a:lumOff val="-4202"/>
                <a:alphaOff val="0"/>
              </a:schemeClr>
            </a:fillRef>
            <a:effectRef idx="2">
              <a:schemeClr val="accent3">
                <a:hueOff val="774457"/>
                <a:satOff val="28571"/>
                <a:lumOff val="-42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9" name="Hexagon 8">
              <a:extLst>
                <a:ext uri="{FF2B5EF4-FFF2-40B4-BE49-F238E27FC236}">
                  <a16:creationId xmlns:a16="http://schemas.microsoft.com/office/drawing/2014/main" id="{EED30E38-B622-4082-BDE9-0147B549C8CC}"/>
                </a:ext>
              </a:extLst>
            </p:cNvPr>
            <p:cNvSpPr txBox="1"/>
            <p:nvPr/>
          </p:nvSpPr>
          <p:spPr>
            <a:xfrm>
              <a:off x="4504839" y="2066656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Improving our regulatory / legislative space</a:t>
              </a: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4C91104-5EC0-49FD-A007-1AF251A68DD4}"/>
              </a:ext>
            </a:extLst>
          </p:cNvPr>
          <p:cNvGrpSpPr/>
          <p:nvPr/>
        </p:nvGrpSpPr>
        <p:grpSpPr>
          <a:xfrm>
            <a:off x="6358501" y="1043055"/>
            <a:ext cx="1805622" cy="2053047"/>
            <a:chOff x="6437535" y="1746723"/>
            <a:chExt cx="1805622" cy="2053047"/>
          </a:xfrm>
        </p:grpSpPr>
        <p:sp>
          <p:nvSpPr>
            <p:cNvPr id="274" name="Hexagon 273">
              <a:extLst>
                <a:ext uri="{FF2B5EF4-FFF2-40B4-BE49-F238E27FC236}">
                  <a16:creationId xmlns:a16="http://schemas.microsoft.com/office/drawing/2014/main" id="{E9FEC28A-9720-4CFE-80A8-5D9EFB180F78}"/>
                </a:ext>
              </a:extLst>
            </p:cNvPr>
            <p:cNvSpPr/>
            <p:nvPr/>
          </p:nvSpPr>
          <p:spPr>
            <a:xfrm rot="5400000">
              <a:off x="6304087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5" name="Hexagon 12">
              <a:extLst>
                <a:ext uri="{FF2B5EF4-FFF2-40B4-BE49-F238E27FC236}">
                  <a16:creationId xmlns:a16="http://schemas.microsoft.com/office/drawing/2014/main" id="{DCE722C5-9B0A-4812-AED7-0A3551912B87}"/>
                </a:ext>
              </a:extLst>
            </p:cNvPr>
            <p:cNvSpPr txBox="1"/>
            <p:nvPr/>
          </p:nvSpPr>
          <p:spPr>
            <a:xfrm>
              <a:off x="6449715" y="2066656"/>
              <a:ext cx="1793442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Relational not transactional; social inclusion; social value</a:t>
              </a: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796F1C0E-BB0C-4BDE-8833-63006426DF3E}"/>
              </a:ext>
            </a:extLst>
          </p:cNvPr>
          <p:cNvGrpSpPr/>
          <p:nvPr/>
        </p:nvGrpSpPr>
        <p:grpSpPr>
          <a:xfrm>
            <a:off x="7277793" y="2710862"/>
            <a:ext cx="1786151" cy="2053047"/>
            <a:chOff x="5476709" y="3489350"/>
            <a:chExt cx="1786151" cy="2053047"/>
          </a:xfrm>
        </p:grpSpPr>
        <p:sp>
          <p:nvSpPr>
            <p:cNvPr id="272" name="Hexagon 271">
              <a:extLst>
                <a:ext uri="{FF2B5EF4-FFF2-40B4-BE49-F238E27FC236}">
                  <a16:creationId xmlns:a16="http://schemas.microsoft.com/office/drawing/2014/main" id="{FD17A20C-3CC5-4D35-A15C-F7767266FFDA}"/>
                </a:ext>
              </a:extLst>
            </p:cNvPr>
            <p:cNvSpPr/>
            <p:nvPr/>
          </p:nvSpPr>
          <p:spPr>
            <a:xfrm rot="5400000">
              <a:off x="5343261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2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3" name="Hexagon 14">
              <a:extLst>
                <a:ext uri="{FF2B5EF4-FFF2-40B4-BE49-F238E27FC236}">
                  <a16:creationId xmlns:a16="http://schemas.microsoft.com/office/drawing/2014/main" id="{06565B4E-97E7-423E-837D-B553C7139B84}"/>
                </a:ext>
              </a:extLst>
            </p:cNvPr>
            <p:cNvSpPr txBox="1"/>
            <p:nvPr/>
          </p:nvSpPr>
          <p:spPr>
            <a:xfrm>
              <a:off x="5536941" y="3809283"/>
              <a:ext cx="1700174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marR="0" lvl="0" indent="0" algn="ctr" defTabSz="2889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Collaboration under Te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Tiriti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 Waitangi as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kaupapa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centred institutions</a:t>
              </a:r>
            </a:p>
          </p:txBody>
        </p:sp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531E2192-A656-4B0E-B656-F9A488AC3C96}"/>
              </a:ext>
            </a:extLst>
          </p:cNvPr>
          <p:cNvGrpSpPr/>
          <p:nvPr/>
        </p:nvGrpSpPr>
        <p:grpSpPr>
          <a:xfrm>
            <a:off x="2636385" y="1031104"/>
            <a:ext cx="1786151" cy="2053047"/>
            <a:chOff x="3573793" y="3489350"/>
            <a:chExt cx="1786151" cy="2053047"/>
          </a:xfrm>
        </p:grpSpPr>
        <p:sp>
          <p:nvSpPr>
            <p:cNvPr id="270" name="Hexagon 269">
              <a:extLst>
                <a:ext uri="{FF2B5EF4-FFF2-40B4-BE49-F238E27FC236}">
                  <a16:creationId xmlns:a16="http://schemas.microsoft.com/office/drawing/2014/main" id="{42446447-2FAB-4E87-9AE8-7A090BA3B10B}"/>
                </a:ext>
              </a:extLst>
            </p:cNvPr>
            <p:cNvSpPr/>
            <p:nvPr/>
          </p:nvSpPr>
          <p:spPr>
            <a:xfrm rot="5400000">
              <a:off x="3440345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2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1" name="Hexagon 16">
              <a:extLst>
                <a:ext uri="{FF2B5EF4-FFF2-40B4-BE49-F238E27FC236}">
                  <a16:creationId xmlns:a16="http://schemas.microsoft.com/office/drawing/2014/main" id="{CFDA65E3-513A-4903-A783-6206EE9B7DD8}"/>
                </a:ext>
              </a:extLst>
            </p:cNvPr>
            <p:cNvSpPr txBox="1"/>
            <p:nvPr/>
          </p:nvSpPr>
          <p:spPr>
            <a:xfrm>
              <a:off x="3607898" y="3809283"/>
              <a:ext cx="1706902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Demonstrating and increasing our value-add in a changing heritage sector</a:t>
              </a: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0AF1EC1-CBAD-4006-80C0-8F49C09C8189}"/>
              </a:ext>
            </a:extLst>
          </p:cNvPr>
          <p:cNvGrpSpPr/>
          <p:nvPr/>
        </p:nvGrpSpPr>
        <p:grpSpPr>
          <a:xfrm>
            <a:off x="4482762" y="4352427"/>
            <a:ext cx="1786151" cy="2053047"/>
            <a:chOff x="4508492" y="5231977"/>
            <a:chExt cx="1786151" cy="2053047"/>
          </a:xfrm>
        </p:grpSpPr>
        <p:sp>
          <p:nvSpPr>
            <p:cNvPr id="268" name="Hexagon 267">
              <a:extLst>
                <a:ext uri="{FF2B5EF4-FFF2-40B4-BE49-F238E27FC236}">
                  <a16:creationId xmlns:a16="http://schemas.microsoft.com/office/drawing/2014/main" id="{4F261FBF-17AF-4E82-9243-18E437F5B798}"/>
                </a:ext>
              </a:extLst>
            </p:cNvPr>
            <p:cNvSpPr/>
            <p:nvPr/>
          </p:nvSpPr>
          <p:spPr>
            <a:xfrm rot="5400000">
              <a:off x="4375044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323371"/>
                <a:satOff val="85714"/>
                <a:lumOff val="-12605"/>
                <a:alphaOff val="0"/>
              </a:schemeClr>
            </a:fillRef>
            <a:effectRef idx="2">
              <a:schemeClr val="accent3">
                <a:hueOff val="2323371"/>
                <a:satOff val="85714"/>
                <a:lumOff val="-1260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9" name="Hexagon 18">
              <a:extLst>
                <a:ext uri="{FF2B5EF4-FFF2-40B4-BE49-F238E27FC236}">
                  <a16:creationId xmlns:a16="http://schemas.microsoft.com/office/drawing/2014/main" id="{4F4E367E-D265-4C98-AF1A-EF298C16199E}"/>
                </a:ext>
              </a:extLst>
            </p:cNvPr>
            <p:cNvSpPr txBox="1"/>
            <p:nvPr/>
          </p:nvSpPr>
          <p:spPr>
            <a:xfrm>
              <a:off x="4508492" y="5551910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Ecosystem centric; reconnecting taonga and expertise in communities, on marae</a:t>
              </a: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42B68EB-5E61-4E16-8CA1-4A66ACD0AB91}"/>
              </a:ext>
            </a:extLst>
          </p:cNvPr>
          <p:cNvGrpSpPr/>
          <p:nvPr/>
        </p:nvGrpSpPr>
        <p:grpSpPr>
          <a:xfrm>
            <a:off x="9134656" y="2710861"/>
            <a:ext cx="1786152" cy="2053047"/>
            <a:chOff x="6437534" y="5231977"/>
            <a:chExt cx="1786152" cy="2053047"/>
          </a:xfrm>
        </p:grpSpPr>
        <p:sp>
          <p:nvSpPr>
            <p:cNvPr id="266" name="Hexagon 265">
              <a:extLst>
                <a:ext uri="{FF2B5EF4-FFF2-40B4-BE49-F238E27FC236}">
                  <a16:creationId xmlns:a16="http://schemas.microsoft.com/office/drawing/2014/main" id="{E8A08A07-783E-405F-B3B4-F3CDD5FF42F9}"/>
                </a:ext>
              </a:extLst>
            </p:cNvPr>
            <p:cNvSpPr/>
            <p:nvPr/>
          </p:nvSpPr>
          <p:spPr>
            <a:xfrm rot="5400000">
              <a:off x="6304087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7" name="Hexagon 20">
              <a:extLst>
                <a:ext uri="{FF2B5EF4-FFF2-40B4-BE49-F238E27FC236}">
                  <a16:creationId xmlns:a16="http://schemas.microsoft.com/office/drawing/2014/main" id="{7100A8E1-D68B-4F35-B909-E6B056C76882}"/>
                </a:ext>
              </a:extLst>
            </p:cNvPr>
            <p:cNvSpPr txBox="1"/>
            <p:nvPr/>
          </p:nvSpPr>
          <p:spPr>
            <a:xfrm>
              <a:off x="6437534" y="5551910"/>
              <a:ext cx="1772054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Workforce and workplace culture creates conditions for agency and self-efficacy</a:t>
              </a:r>
            </a:p>
          </p:txBody>
        </p: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31D9BC3C-FEB8-41A6-A0DF-D7AD52187498}"/>
              </a:ext>
            </a:extLst>
          </p:cNvPr>
          <p:cNvGrpSpPr/>
          <p:nvPr/>
        </p:nvGrpSpPr>
        <p:grpSpPr>
          <a:xfrm>
            <a:off x="8206225" y="1042717"/>
            <a:ext cx="1786151" cy="2053047"/>
            <a:chOff x="6437535" y="5231977"/>
            <a:chExt cx="1786151" cy="2053047"/>
          </a:xfrm>
        </p:grpSpPr>
        <p:sp>
          <p:nvSpPr>
            <p:cNvPr id="286" name="Hexagon 285">
              <a:extLst>
                <a:ext uri="{FF2B5EF4-FFF2-40B4-BE49-F238E27FC236}">
                  <a16:creationId xmlns:a16="http://schemas.microsoft.com/office/drawing/2014/main" id="{E4F3C404-5635-4FDD-A624-84445D328FF7}"/>
                </a:ext>
              </a:extLst>
            </p:cNvPr>
            <p:cNvSpPr/>
            <p:nvPr/>
          </p:nvSpPr>
          <p:spPr>
            <a:xfrm rot="5400000">
              <a:off x="6304087" y="536542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7" name="Hexagon 20">
              <a:extLst>
                <a:ext uri="{FF2B5EF4-FFF2-40B4-BE49-F238E27FC236}">
                  <a16:creationId xmlns:a16="http://schemas.microsoft.com/office/drawing/2014/main" id="{05EEAED1-165F-4385-962B-569D4A9FDA45}"/>
                </a:ext>
              </a:extLst>
            </p:cNvPr>
            <p:cNvSpPr txBox="1"/>
            <p:nvPr/>
          </p:nvSpPr>
          <p:spPr>
            <a:xfrm>
              <a:off x="6474855" y="5551910"/>
              <a:ext cx="174883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Reputation for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mātauranga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Māori inclusion; Choice place to work, visit, learn and grow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10F1332F-1932-4CAD-A5ED-00C43E82BCF3}"/>
              </a:ext>
            </a:extLst>
          </p:cNvPr>
          <p:cNvGrpSpPr/>
          <p:nvPr/>
        </p:nvGrpSpPr>
        <p:grpSpPr>
          <a:xfrm>
            <a:off x="6319649" y="4347592"/>
            <a:ext cx="1793442" cy="2053047"/>
            <a:chOff x="4503208" y="1746723"/>
            <a:chExt cx="1793442" cy="2053047"/>
          </a:xfrm>
        </p:grpSpPr>
        <p:sp>
          <p:nvSpPr>
            <p:cNvPr id="290" name="Hexagon 289">
              <a:extLst>
                <a:ext uri="{FF2B5EF4-FFF2-40B4-BE49-F238E27FC236}">
                  <a16:creationId xmlns:a16="http://schemas.microsoft.com/office/drawing/2014/main" id="{9B7C5A30-20BF-4CA4-AAA7-F5E6A30614FB}"/>
                </a:ext>
              </a:extLst>
            </p:cNvPr>
            <p:cNvSpPr/>
            <p:nvPr/>
          </p:nvSpPr>
          <p:spPr>
            <a:xfrm rot="5400000">
              <a:off x="4375044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74457"/>
                <a:satOff val="28571"/>
                <a:lumOff val="-4202"/>
                <a:alphaOff val="0"/>
              </a:schemeClr>
            </a:fillRef>
            <a:effectRef idx="2">
              <a:schemeClr val="accent3">
                <a:hueOff val="774457"/>
                <a:satOff val="28571"/>
                <a:lumOff val="-42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1" name="Hexagon 8">
              <a:extLst>
                <a:ext uri="{FF2B5EF4-FFF2-40B4-BE49-F238E27FC236}">
                  <a16:creationId xmlns:a16="http://schemas.microsoft.com/office/drawing/2014/main" id="{E3F160DE-28FA-4BEE-BF0D-62B4790E10F0}"/>
                </a:ext>
              </a:extLst>
            </p:cNvPr>
            <p:cNvSpPr txBox="1"/>
            <p:nvPr/>
          </p:nvSpPr>
          <p:spPr>
            <a:xfrm>
              <a:off x="4503208" y="2066656"/>
              <a:ext cx="1793442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marR="0" lvl="0" indent="0" algn="ctr" defTabSz="1466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Koha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atu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koha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understanding what we have to offer; Thinking outside the book</a:t>
              </a: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50E3DCE0-52DE-4043-AD96-134F58C7BBEC}"/>
              </a:ext>
            </a:extLst>
          </p:cNvPr>
          <p:cNvGrpSpPr/>
          <p:nvPr/>
        </p:nvGrpSpPr>
        <p:grpSpPr>
          <a:xfrm>
            <a:off x="10048991" y="4367731"/>
            <a:ext cx="1786151" cy="2053047"/>
            <a:chOff x="6437535" y="1746723"/>
            <a:chExt cx="1786151" cy="2053047"/>
          </a:xfrm>
        </p:grpSpPr>
        <p:sp>
          <p:nvSpPr>
            <p:cNvPr id="293" name="Hexagon 292">
              <a:extLst>
                <a:ext uri="{FF2B5EF4-FFF2-40B4-BE49-F238E27FC236}">
                  <a16:creationId xmlns:a16="http://schemas.microsoft.com/office/drawing/2014/main" id="{C8B75C79-A90A-4B85-93D3-1FC536B6D2CB}"/>
                </a:ext>
              </a:extLst>
            </p:cNvPr>
            <p:cNvSpPr/>
            <p:nvPr/>
          </p:nvSpPr>
          <p:spPr>
            <a:xfrm rot="5400000">
              <a:off x="6304087" y="1880171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61685"/>
                <a:satOff val="42857"/>
                <a:lumOff val="-6303"/>
                <a:alphaOff val="0"/>
              </a:schemeClr>
            </a:fillRef>
            <a:effectRef idx="2">
              <a:schemeClr val="accent3">
                <a:hueOff val="1161685"/>
                <a:satOff val="42857"/>
                <a:lumOff val="-630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4" name="Hexagon 12">
              <a:extLst>
                <a:ext uri="{FF2B5EF4-FFF2-40B4-BE49-F238E27FC236}">
                  <a16:creationId xmlns:a16="http://schemas.microsoft.com/office/drawing/2014/main" id="{3573D8C6-A5C9-4706-B993-FE80632D7774}"/>
                </a:ext>
              </a:extLst>
            </p:cNvPr>
            <p:cNvSpPr txBox="1"/>
            <p:nvPr/>
          </p:nvSpPr>
          <p:spPr>
            <a:xfrm>
              <a:off x="6437535" y="2066656"/>
              <a:ext cx="1786151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Empowering and enabling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whānau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hapū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iwi, Māori to achieve aspirations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84CBC5-32E9-4338-8533-E94D070B104B}"/>
              </a:ext>
            </a:extLst>
          </p:cNvPr>
          <p:cNvSpPr txBox="1"/>
          <p:nvPr/>
        </p:nvSpPr>
        <p:spPr>
          <a:xfrm>
            <a:off x="1317528" y="3608020"/>
            <a:ext cx="15616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Insert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CoLab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link to Ka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titiro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whakamua</a:t>
            </a:r>
            <a:r>
              <a:rPr kumimoji="0" lang="en-N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spreadsheet data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8A75AD4-8E7D-4B7D-A469-B8E1BB89BC37}"/>
              </a:ext>
            </a:extLst>
          </p:cNvPr>
          <p:cNvGrpSpPr/>
          <p:nvPr/>
        </p:nvGrpSpPr>
        <p:grpSpPr>
          <a:xfrm>
            <a:off x="10048991" y="1042975"/>
            <a:ext cx="1786151" cy="2053047"/>
            <a:chOff x="5476709" y="4097"/>
            <a:chExt cx="1786151" cy="2053047"/>
          </a:xfrm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C829A55D-4958-49CB-AE3C-D2F8E149D0F0}"/>
                </a:ext>
              </a:extLst>
            </p:cNvPr>
            <p:cNvSpPr/>
            <p:nvPr/>
          </p:nvSpPr>
          <p:spPr>
            <a:xfrm rot="5400000">
              <a:off x="5343261" y="13754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0000">
                  <a:schemeClr val="accent6">
                    <a:lumMod val="5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Hexagon 4">
              <a:extLst>
                <a:ext uri="{FF2B5EF4-FFF2-40B4-BE49-F238E27FC236}">
                  <a16:creationId xmlns:a16="http://schemas.microsoft.com/office/drawing/2014/main" id="{6B4963BD-0B72-4A19-B0F8-EED46A8EFB0C}"/>
                </a:ext>
              </a:extLst>
            </p:cNvPr>
            <p:cNvSpPr txBox="1"/>
            <p:nvPr/>
          </p:nvSpPr>
          <p:spPr>
            <a:xfrm>
              <a:off x="5509556" y="324030"/>
              <a:ext cx="1730869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NZ" sz="1400" dirty="0">
                  <a:solidFill>
                    <a:prstClr val="white"/>
                  </a:solidFill>
                </a:rPr>
                <a:t>Kia </a:t>
              </a:r>
              <a:r>
                <a:rPr lang="en-NZ" sz="1400" dirty="0" err="1">
                  <a:solidFill>
                    <a:prstClr val="white"/>
                  </a:solidFill>
                </a:rPr>
                <a:t>nanao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atu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tātou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ki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ngā</a:t>
              </a:r>
              <a:r>
                <a:rPr lang="en-NZ" sz="1400" dirty="0">
                  <a:solidFill>
                    <a:prstClr val="white"/>
                  </a:solidFill>
                </a:rPr>
                <a:t> taonga o </a:t>
              </a:r>
              <a:r>
                <a:rPr lang="en-NZ" sz="1400" dirty="0" err="1">
                  <a:solidFill>
                    <a:prstClr val="white"/>
                  </a:solidFill>
                </a:rPr>
                <a:t>te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ao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hou</a:t>
              </a:r>
              <a:r>
                <a:rPr lang="en-NZ" sz="1400" dirty="0">
                  <a:solidFill>
                    <a:prstClr val="white"/>
                  </a:solidFill>
                </a:rPr>
                <a:t>, me </a:t>
              </a:r>
              <a:r>
                <a:rPr lang="en-NZ" sz="1400" dirty="0" err="1">
                  <a:solidFill>
                    <a:prstClr val="white"/>
                  </a:solidFill>
                </a:rPr>
                <a:t>te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pupuri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i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ngā</a:t>
              </a:r>
              <a:r>
                <a:rPr lang="en-NZ" sz="1400" dirty="0">
                  <a:solidFill>
                    <a:prstClr val="white"/>
                  </a:solidFill>
                </a:rPr>
                <a:t> tikanga o </a:t>
              </a:r>
              <a:r>
                <a:rPr lang="en-NZ" sz="1400" dirty="0" err="1">
                  <a:solidFill>
                    <a:prstClr val="white"/>
                  </a:solidFill>
                </a:rPr>
                <a:t>te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ao</a:t>
              </a:r>
              <a:r>
                <a:rPr lang="en-NZ" sz="1400" dirty="0">
                  <a:solidFill>
                    <a:prstClr val="white"/>
                  </a:solidFill>
                </a:rPr>
                <a:t> </a:t>
              </a:r>
              <a:r>
                <a:rPr lang="en-NZ" sz="1400" dirty="0" err="1">
                  <a:solidFill>
                    <a:prstClr val="white"/>
                  </a:solidFill>
                </a:rPr>
                <a:t>tawhito</a:t>
              </a:r>
              <a:endParaRPr lang="en-NZ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330518-31F9-4B70-81AE-FBCD282012B3}"/>
              </a:ext>
            </a:extLst>
          </p:cNvPr>
          <p:cNvGrpSpPr/>
          <p:nvPr/>
        </p:nvGrpSpPr>
        <p:grpSpPr>
          <a:xfrm>
            <a:off x="4482761" y="1040812"/>
            <a:ext cx="1786151" cy="2053047"/>
            <a:chOff x="3547666" y="4097"/>
            <a:chExt cx="1786151" cy="2053047"/>
          </a:xfrm>
        </p:grpSpPr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2C7C0D3C-6DAA-4277-983D-936705C34A7C}"/>
                </a:ext>
              </a:extLst>
            </p:cNvPr>
            <p:cNvSpPr/>
            <p:nvPr/>
          </p:nvSpPr>
          <p:spPr>
            <a:xfrm rot="5400000">
              <a:off x="3414218" y="137545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387228"/>
                <a:satOff val="14286"/>
                <a:lumOff val="-2101"/>
                <a:alphaOff val="0"/>
              </a:schemeClr>
            </a:fillRef>
            <a:effectRef idx="2">
              <a:schemeClr val="accent3">
                <a:hueOff val="387228"/>
                <a:satOff val="14286"/>
                <a:lumOff val="-21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Hexagon 6">
              <a:extLst>
                <a:ext uri="{FF2B5EF4-FFF2-40B4-BE49-F238E27FC236}">
                  <a16:creationId xmlns:a16="http://schemas.microsoft.com/office/drawing/2014/main" id="{B336073B-0EF7-4289-A301-01D2C688636D}"/>
                </a:ext>
              </a:extLst>
            </p:cNvPr>
            <p:cNvSpPr txBox="1"/>
            <p:nvPr/>
          </p:nvSpPr>
          <p:spPr>
            <a:xfrm>
              <a:off x="3584536" y="324030"/>
              <a:ext cx="1700174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Māu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kai,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whare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takahia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māku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kauae</a:t>
              </a: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NZ" sz="1600" dirty="0" err="1">
                  <a:solidFill>
                    <a:prstClr val="white"/>
                  </a:solidFill>
                  <a:latin typeface="Calibri" panose="020F0502020204030204"/>
                </a:rPr>
                <a:t>ki</a:t>
              </a:r>
              <a:r>
                <a:rPr lang="en-NZ" sz="16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NZ" sz="1600" dirty="0" err="1">
                  <a:solidFill>
                    <a:prstClr val="white"/>
                  </a:solidFill>
                  <a:latin typeface="Calibri" panose="020F0502020204030204"/>
                </a:rPr>
                <a:t>te</a:t>
              </a:r>
              <a:r>
                <a:rPr lang="en-NZ" sz="1600" dirty="0">
                  <a:solidFill>
                    <a:prstClr val="white"/>
                  </a:solidFill>
                  <a:latin typeface="Calibri" panose="020F0502020204030204"/>
                </a:rPr>
                <a:t> marae</a:t>
              </a: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994098-B229-4905-825E-A008C421915A}"/>
              </a:ext>
            </a:extLst>
          </p:cNvPr>
          <p:cNvGrpSpPr/>
          <p:nvPr/>
        </p:nvGrpSpPr>
        <p:grpSpPr>
          <a:xfrm>
            <a:off x="2610258" y="4352436"/>
            <a:ext cx="1786151" cy="2053047"/>
            <a:chOff x="3547666" y="3489350"/>
            <a:chExt cx="1786151" cy="2053047"/>
          </a:xfrm>
        </p:grpSpPr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4EFDFDD8-9E55-4E17-99E5-591E9F5CDD4A}"/>
                </a:ext>
              </a:extLst>
            </p:cNvPr>
            <p:cNvSpPr/>
            <p:nvPr/>
          </p:nvSpPr>
          <p:spPr>
            <a:xfrm rot="5400000">
              <a:off x="3414218" y="3622798"/>
              <a:ext cx="2053047" cy="178615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2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Hexagon 16">
              <a:extLst>
                <a:ext uri="{FF2B5EF4-FFF2-40B4-BE49-F238E27FC236}">
                  <a16:creationId xmlns:a16="http://schemas.microsoft.com/office/drawing/2014/main" id="{AE5B17B4-614A-4CCD-B866-E9F6DA4F432B}"/>
                </a:ext>
              </a:extLst>
            </p:cNvPr>
            <p:cNvSpPr txBox="1"/>
            <p:nvPr/>
          </p:nvSpPr>
          <p:spPr>
            <a:xfrm>
              <a:off x="3607898" y="3809283"/>
              <a:ext cx="1706902" cy="1413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kumimoji="0" lang="en-N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 </a:t>
              </a:r>
              <a:r>
                <a:rPr kumimoji="0" lang="en-NZ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motuhake</a:t>
              </a:r>
              <a:r>
                <a:rPr lang="en-NZ" sz="1600" dirty="0">
                  <a:solidFill>
                    <a:prstClr val="white"/>
                  </a:solidFill>
                  <a:latin typeface="Calibri" panose="020F0502020204030204"/>
                </a:rPr>
                <a:t>; </a:t>
              </a:r>
              <a:r>
                <a:rPr lang="en-NZ" sz="1600" dirty="0"/>
                <a:t>Toi </a:t>
              </a:r>
              <a:r>
                <a:rPr lang="en-NZ" sz="1600" dirty="0" err="1"/>
                <a:t>te</a:t>
              </a:r>
              <a:r>
                <a:rPr lang="en-NZ" sz="1600" dirty="0"/>
                <a:t> </a:t>
              </a:r>
              <a:r>
                <a:rPr lang="en-NZ" sz="1600" dirty="0" err="1"/>
                <a:t>kupu</a:t>
              </a:r>
              <a:r>
                <a:rPr lang="en-NZ" sz="1600" dirty="0"/>
                <a:t>, </a:t>
              </a:r>
              <a:r>
                <a:rPr lang="en-NZ" sz="1600" dirty="0" err="1"/>
                <a:t>toi</a:t>
              </a:r>
              <a:r>
                <a:rPr lang="en-NZ" sz="1600" dirty="0"/>
                <a:t> </a:t>
              </a:r>
              <a:r>
                <a:rPr lang="en-NZ" sz="1600" dirty="0" err="1"/>
                <a:t>te</a:t>
              </a:r>
              <a:r>
                <a:rPr lang="en-NZ" sz="1600" dirty="0"/>
                <a:t> mana, </a:t>
              </a:r>
              <a:r>
                <a:rPr lang="en-NZ" sz="1600" dirty="0" err="1"/>
                <a:t>toi</a:t>
              </a:r>
              <a:r>
                <a:rPr lang="en-NZ" sz="1600" dirty="0"/>
                <a:t> </a:t>
              </a:r>
              <a:r>
                <a:rPr lang="en-NZ" sz="1600" dirty="0" err="1"/>
                <a:t>te</a:t>
              </a:r>
              <a:r>
                <a:rPr lang="en-NZ" sz="1600" dirty="0"/>
                <a:t> whenua</a:t>
              </a:r>
              <a:endParaRPr kumimoji="0" lang="en-N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734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5C0C983F-BCB7-489F-8894-57676240E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00" y="87898"/>
            <a:ext cx="8972014" cy="6682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3E32A-93B6-4A4E-A4F7-76F962FF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706" y="4756935"/>
            <a:ext cx="1871887" cy="1999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E7308-1DCB-48AD-B812-F3CF2E582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2" y="5421683"/>
            <a:ext cx="2106807" cy="1211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3B682-2A3F-47B2-B536-41D193213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997" y="2004388"/>
            <a:ext cx="1810003" cy="952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565919-8103-456B-8030-29CCE202B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7" y="1357481"/>
            <a:ext cx="1928238" cy="1371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3120A-E748-4CF0-9095-8271BC552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207" y="403718"/>
            <a:ext cx="1514883" cy="1470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7652A-F586-4D30-8E73-934198093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342" y="4174042"/>
            <a:ext cx="1738842" cy="954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90A0AB-C60B-40A5-B651-B404E7E5B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12692">
            <a:off x="10309010" y="3335594"/>
            <a:ext cx="1747712" cy="937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0E015-928D-4300-836E-1760225539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30" y="3278744"/>
            <a:ext cx="1738842" cy="95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F7AE-5672-47B1-80EA-A7B76B8868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1338" y="3540425"/>
            <a:ext cx="1003891" cy="842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74DA52-EA2D-4BBD-A980-38ECEABA8C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130" y="4046392"/>
            <a:ext cx="2100840" cy="1989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C38BCA-8FDA-4F65-9F2A-D98E7C13ED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910" y="193032"/>
            <a:ext cx="1564047" cy="11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75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C58B36-EAF8-43A8-A02A-F2769385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2" y="2221140"/>
            <a:ext cx="2487384" cy="4688230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A05FDB4B-029A-450B-8584-6CAC2C92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08F09F-9563-4D6D-BFBA-18488A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He </a:t>
            </a:r>
            <a:r>
              <a:rPr lang="en-NZ" dirty="0" err="1"/>
              <a:t>whakamārama</a:t>
            </a:r>
            <a:r>
              <a:rPr lang="en-NZ" dirty="0"/>
              <a:t> – general concepts of 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reo</a:t>
            </a:r>
            <a:r>
              <a:rPr lang="en-NZ" dirty="0"/>
              <a:t> Māori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1E2C8-AC8B-4CBA-AEDA-D88E60EBD0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115198"/>
            <a:ext cx="11441204" cy="5245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NZ" sz="1400" dirty="0"/>
              <a:t>He </a:t>
            </a:r>
            <a:r>
              <a:rPr lang="en-NZ" sz="1400" dirty="0" err="1"/>
              <a:t>oranga</a:t>
            </a:r>
            <a:r>
              <a:rPr lang="en-NZ" sz="1400" dirty="0"/>
              <a:t> </a:t>
            </a:r>
            <a:r>
              <a:rPr lang="en-NZ" sz="1400" dirty="0" err="1"/>
              <a:t>ngākau</a:t>
            </a:r>
            <a:r>
              <a:rPr lang="en-NZ" sz="1400" dirty="0"/>
              <a:t>, he </a:t>
            </a:r>
            <a:r>
              <a:rPr lang="en-NZ" sz="1400" dirty="0" err="1"/>
              <a:t>pikinga</a:t>
            </a:r>
            <a:r>
              <a:rPr lang="en-NZ" sz="1400" dirty="0"/>
              <a:t> </a:t>
            </a:r>
            <a:r>
              <a:rPr lang="en-NZ" sz="1400" dirty="0" err="1"/>
              <a:t>waiora</a:t>
            </a:r>
            <a:r>
              <a:rPr lang="en-NZ" sz="1400" dirty="0"/>
              <a:t> - Relationship between positive feelings and a sense of self-worth, key aspects of well-being.</a:t>
            </a:r>
          </a:p>
          <a:p>
            <a:pPr>
              <a:lnSpc>
                <a:spcPct val="100000"/>
              </a:lnSpc>
            </a:pPr>
            <a:r>
              <a:rPr lang="en-NZ" sz="1400" dirty="0" err="1"/>
              <a:t>Tūrangawaewae</a:t>
            </a:r>
            <a:r>
              <a:rPr lang="en-NZ" sz="1400" dirty="0"/>
              <a:t>; </a:t>
            </a:r>
            <a:r>
              <a:rPr lang="en-NZ" sz="1400" dirty="0" err="1"/>
              <a:t>Tātai</a:t>
            </a:r>
            <a:r>
              <a:rPr lang="en-NZ" sz="1400" dirty="0"/>
              <a:t> whakapapa - Places where we feel especially empowered and connected; Identity.</a:t>
            </a:r>
          </a:p>
          <a:p>
            <a:pPr>
              <a:lnSpc>
                <a:spcPct val="100000"/>
              </a:lnSpc>
            </a:pPr>
            <a:r>
              <a:rPr lang="en-NZ" sz="1400" dirty="0" err="1"/>
              <a:t>Whaowhia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kete</a:t>
            </a:r>
            <a:r>
              <a:rPr lang="en-NZ" sz="1400" dirty="0"/>
              <a:t> </a:t>
            </a:r>
            <a:r>
              <a:rPr lang="en-NZ" sz="1400" dirty="0" err="1"/>
              <a:t>mātauranga</a:t>
            </a:r>
            <a:r>
              <a:rPr lang="en-NZ" sz="1400" dirty="0"/>
              <a:t> – Enduring and evolving </a:t>
            </a:r>
            <a:r>
              <a:rPr lang="en-NZ" sz="1400" dirty="0" err="1"/>
              <a:t>mātauranga</a:t>
            </a:r>
            <a:r>
              <a:rPr lang="en-NZ" sz="1400" dirty="0"/>
              <a:t> Māori.</a:t>
            </a:r>
          </a:p>
          <a:p>
            <a:pPr>
              <a:lnSpc>
                <a:spcPct val="100000"/>
              </a:lnSpc>
            </a:pPr>
            <a:r>
              <a:rPr lang="en-NZ" sz="1400" dirty="0" err="1"/>
              <a:t>Itiiti</a:t>
            </a:r>
            <a:r>
              <a:rPr lang="en-NZ" sz="1400" dirty="0"/>
              <a:t> </a:t>
            </a:r>
            <a:r>
              <a:rPr lang="en-NZ" sz="1400" dirty="0" err="1"/>
              <a:t>rearea</a:t>
            </a:r>
            <a:r>
              <a:rPr lang="en-NZ" sz="1400" dirty="0"/>
              <a:t>, </a:t>
            </a:r>
            <a:r>
              <a:rPr lang="en-NZ" sz="1400" dirty="0" err="1"/>
              <a:t>teitei</a:t>
            </a:r>
            <a:r>
              <a:rPr lang="en-NZ" sz="1400" dirty="0"/>
              <a:t> kahikatea ka </a:t>
            </a:r>
            <a:r>
              <a:rPr lang="en-NZ" sz="1400" dirty="0" err="1"/>
              <a:t>taea</a:t>
            </a:r>
            <a:r>
              <a:rPr lang="en-NZ" sz="1400" dirty="0"/>
              <a:t> – If a small bird can expend its energy to obtain food and achieve its goal then surely we can also with a lot of effort achieve our goals (collaboration and partnership).</a:t>
            </a:r>
          </a:p>
          <a:p>
            <a:pPr>
              <a:lnSpc>
                <a:spcPct val="100000"/>
              </a:lnSpc>
            </a:pPr>
            <a:r>
              <a:rPr lang="en-NZ" sz="1400" dirty="0" err="1"/>
              <a:t>Hei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tau titoki; He </a:t>
            </a:r>
            <a:r>
              <a:rPr lang="en-NZ" sz="1400" dirty="0" err="1"/>
              <a:t>rau</a:t>
            </a:r>
            <a:r>
              <a:rPr lang="en-NZ" sz="1400" dirty="0"/>
              <a:t> </a:t>
            </a:r>
            <a:r>
              <a:rPr lang="en-NZ" sz="1400" dirty="0" err="1"/>
              <a:t>ringa</a:t>
            </a:r>
            <a:r>
              <a:rPr lang="en-NZ" sz="1400" dirty="0"/>
              <a:t> e </a:t>
            </a:r>
            <a:r>
              <a:rPr lang="en-NZ" sz="1400" dirty="0" err="1"/>
              <a:t>oti</a:t>
            </a:r>
            <a:r>
              <a:rPr lang="en-NZ" sz="1400" dirty="0"/>
              <a:t> ai – In harmony with nature and cycles; everyone pitching in.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Māori mana </a:t>
            </a:r>
            <a:r>
              <a:rPr lang="en-NZ" sz="1400" dirty="0" err="1"/>
              <a:t>motuhake</a:t>
            </a:r>
            <a:r>
              <a:rPr lang="en-NZ" sz="1400" dirty="0"/>
              <a:t> – Self-determination, self-governing, control over one’s destiny.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A: </a:t>
            </a:r>
            <a:r>
              <a:rPr lang="en-NZ" sz="1400" dirty="0" err="1"/>
              <a:t>taha</a:t>
            </a:r>
            <a:r>
              <a:rPr lang="en-NZ" sz="1400" dirty="0"/>
              <a:t> </a:t>
            </a:r>
            <a:r>
              <a:rPr lang="en-NZ" sz="1400" dirty="0" err="1"/>
              <a:t>wahine</a:t>
            </a:r>
            <a:r>
              <a:rPr lang="en-NZ" sz="1400" dirty="0"/>
              <a:t>, I: </a:t>
            </a:r>
            <a:r>
              <a:rPr lang="en-NZ" sz="1400" dirty="0" err="1"/>
              <a:t>taha</a:t>
            </a:r>
            <a:r>
              <a:rPr lang="en-NZ" sz="1400" dirty="0"/>
              <a:t> </a:t>
            </a:r>
            <a:r>
              <a:rPr lang="en-NZ" sz="1400" dirty="0" err="1"/>
              <a:t>tamaiti</a:t>
            </a:r>
            <a:r>
              <a:rPr lang="en-NZ" sz="1400" dirty="0"/>
              <a:t>, O: </a:t>
            </a:r>
            <a:r>
              <a:rPr lang="en-NZ" sz="1400" dirty="0" err="1"/>
              <a:t>taha</a:t>
            </a:r>
            <a:r>
              <a:rPr lang="en-NZ" sz="1400" dirty="0"/>
              <a:t> </a:t>
            </a:r>
            <a:r>
              <a:rPr lang="en-NZ" sz="1400" dirty="0" err="1"/>
              <a:t>tāne</a:t>
            </a:r>
            <a:r>
              <a:rPr lang="en-NZ" sz="1400" dirty="0"/>
              <a:t> – The whole of self, balance between </a:t>
            </a:r>
            <a:r>
              <a:rPr lang="en-NZ" sz="1400" dirty="0" err="1"/>
              <a:t>wahine</a:t>
            </a:r>
            <a:r>
              <a:rPr lang="en-NZ" sz="1400" dirty="0"/>
              <a:t>/</a:t>
            </a:r>
            <a:r>
              <a:rPr lang="en-NZ" sz="1400" dirty="0" err="1"/>
              <a:t>tāne</a:t>
            </a:r>
            <a:r>
              <a:rPr lang="en-NZ" sz="1400" dirty="0"/>
              <a:t>.</a:t>
            </a:r>
          </a:p>
          <a:p>
            <a:pPr>
              <a:lnSpc>
                <a:spcPct val="100000"/>
              </a:lnSpc>
            </a:pPr>
            <a:r>
              <a:rPr lang="en-NZ" sz="1400" dirty="0" err="1"/>
              <a:t>Tōku</a:t>
            </a:r>
            <a:r>
              <a:rPr lang="en-NZ" sz="1400" dirty="0"/>
              <a:t> </a:t>
            </a:r>
            <a:r>
              <a:rPr lang="en-NZ" sz="1400" dirty="0" err="1"/>
              <a:t>reo</a:t>
            </a:r>
            <a:r>
              <a:rPr lang="en-NZ" sz="1400" dirty="0"/>
              <a:t>, </a:t>
            </a:r>
            <a:r>
              <a:rPr lang="en-NZ" sz="1400" dirty="0" err="1"/>
              <a:t>tōku</a:t>
            </a:r>
            <a:r>
              <a:rPr lang="en-NZ" sz="1400" dirty="0"/>
              <a:t> </a:t>
            </a:r>
            <a:r>
              <a:rPr lang="en-NZ" sz="1400" dirty="0" err="1"/>
              <a:t>ohooho</a:t>
            </a:r>
            <a:r>
              <a:rPr lang="en-NZ" sz="1400" dirty="0"/>
              <a:t>, </a:t>
            </a:r>
            <a:r>
              <a:rPr lang="en-NZ" sz="1400" dirty="0" err="1"/>
              <a:t>tōku</a:t>
            </a:r>
            <a:r>
              <a:rPr lang="en-NZ" sz="1400" dirty="0"/>
              <a:t> </a:t>
            </a:r>
            <a:r>
              <a:rPr lang="en-NZ" sz="1400" dirty="0" err="1"/>
              <a:t>māpihi</a:t>
            </a:r>
            <a:r>
              <a:rPr lang="en-NZ" sz="1400" dirty="0"/>
              <a:t> </a:t>
            </a:r>
            <a:r>
              <a:rPr lang="en-NZ" sz="1400" dirty="0" err="1"/>
              <a:t>maurea</a:t>
            </a:r>
            <a:r>
              <a:rPr lang="en-NZ" sz="1400" dirty="0"/>
              <a:t> – Maintaining culture and heritage.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I </a:t>
            </a:r>
            <a:r>
              <a:rPr lang="en-NZ" sz="1400" dirty="0" err="1"/>
              <a:t>orea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tuatara ka puta </a:t>
            </a:r>
            <a:r>
              <a:rPr lang="en-NZ" sz="1400" dirty="0" err="1"/>
              <a:t>ki</a:t>
            </a:r>
            <a:r>
              <a:rPr lang="en-NZ" sz="1400" dirty="0"/>
              <a:t> </a:t>
            </a:r>
            <a:r>
              <a:rPr lang="en-NZ" sz="1400" dirty="0" err="1"/>
              <a:t>waho</a:t>
            </a:r>
            <a:r>
              <a:rPr lang="en-NZ" sz="1400" dirty="0"/>
              <a:t> - A problem is solved by continuing to find solutions (perseverance and innovation).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E </a:t>
            </a:r>
            <a:r>
              <a:rPr lang="en-NZ" sz="1400" dirty="0" err="1"/>
              <a:t>koekoe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kōkō</a:t>
            </a:r>
            <a:r>
              <a:rPr lang="en-NZ" sz="1400" dirty="0"/>
              <a:t>, e </a:t>
            </a:r>
            <a:r>
              <a:rPr lang="en-NZ" sz="1400" dirty="0" err="1"/>
              <a:t>ketekete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kākā</a:t>
            </a:r>
            <a:r>
              <a:rPr lang="en-NZ" sz="1400" dirty="0"/>
              <a:t>, e </a:t>
            </a:r>
            <a:r>
              <a:rPr lang="en-NZ" sz="1400" dirty="0" err="1"/>
              <a:t>kūkū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kererū</a:t>
            </a:r>
            <a:r>
              <a:rPr lang="en-NZ" sz="1400" dirty="0"/>
              <a:t>; Tikanga / </a:t>
            </a:r>
            <a:r>
              <a:rPr lang="en-NZ" sz="1400" dirty="0" err="1"/>
              <a:t>mātauranga</a:t>
            </a:r>
            <a:r>
              <a:rPr lang="en-NZ" sz="1400" dirty="0"/>
              <a:t> ā </a:t>
            </a:r>
            <a:r>
              <a:rPr lang="en-NZ" sz="1400" dirty="0" err="1"/>
              <a:t>whānau,hapū</a:t>
            </a:r>
            <a:r>
              <a:rPr lang="en-NZ" sz="1400" dirty="0"/>
              <a:t>, iwi – Diverse realities of Māori people.</a:t>
            </a:r>
          </a:p>
          <a:p>
            <a:pPr>
              <a:lnSpc>
                <a:spcPct val="100000"/>
              </a:lnSpc>
            </a:pPr>
            <a:r>
              <a:rPr lang="en-NZ" sz="1400" dirty="0" err="1"/>
              <a:t>Māu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kai, </a:t>
            </a:r>
            <a:r>
              <a:rPr lang="en-NZ" sz="1400" dirty="0" err="1"/>
              <a:t>mā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whare</a:t>
            </a:r>
            <a:r>
              <a:rPr lang="en-NZ" sz="1400" dirty="0"/>
              <a:t> </a:t>
            </a:r>
            <a:r>
              <a:rPr lang="en-NZ" sz="1400" dirty="0" err="1"/>
              <a:t>takahia</a:t>
            </a:r>
            <a:r>
              <a:rPr lang="en-NZ" sz="1400" dirty="0"/>
              <a:t>, </a:t>
            </a:r>
            <a:r>
              <a:rPr lang="en-NZ" sz="1400" dirty="0" err="1"/>
              <a:t>māku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kauae</a:t>
            </a:r>
            <a:r>
              <a:rPr lang="en-NZ" sz="1400" dirty="0"/>
              <a:t> </a:t>
            </a:r>
            <a:r>
              <a:rPr lang="en-NZ" sz="1400" dirty="0" err="1"/>
              <a:t>ki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marae – Taonga that is out of sight may be more valuable than those within one’s view.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Kia </a:t>
            </a:r>
            <a:r>
              <a:rPr lang="en-NZ" sz="1400" dirty="0" err="1"/>
              <a:t>nanao</a:t>
            </a:r>
            <a:r>
              <a:rPr lang="en-NZ" sz="1400" dirty="0"/>
              <a:t> </a:t>
            </a:r>
            <a:r>
              <a:rPr lang="en-NZ" sz="1400" dirty="0" err="1"/>
              <a:t>atu</a:t>
            </a:r>
            <a:r>
              <a:rPr lang="en-NZ" sz="1400" dirty="0"/>
              <a:t> </a:t>
            </a:r>
            <a:r>
              <a:rPr lang="en-NZ" sz="1400" dirty="0" err="1"/>
              <a:t>tātou</a:t>
            </a:r>
            <a:r>
              <a:rPr lang="en-NZ" sz="1400" dirty="0"/>
              <a:t> </a:t>
            </a:r>
            <a:r>
              <a:rPr lang="en-NZ" sz="1400" dirty="0" err="1"/>
              <a:t>ki</a:t>
            </a:r>
            <a:r>
              <a:rPr lang="en-NZ" sz="1400" dirty="0"/>
              <a:t> </a:t>
            </a:r>
            <a:r>
              <a:rPr lang="en-NZ" sz="1400" dirty="0" err="1"/>
              <a:t>ngā</a:t>
            </a:r>
            <a:r>
              <a:rPr lang="en-NZ" sz="1400" dirty="0"/>
              <a:t> taonga o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ao</a:t>
            </a:r>
            <a:r>
              <a:rPr lang="en-NZ" sz="1400" dirty="0"/>
              <a:t> </a:t>
            </a:r>
            <a:r>
              <a:rPr lang="en-NZ" sz="1400" dirty="0" err="1"/>
              <a:t>hou</a:t>
            </a:r>
            <a:r>
              <a:rPr lang="en-NZ" sz="1400" dirty="0"/>
              <a:t>, me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pupuri</a:t>
            </a:r>
            <a:r>
              <a:rPr lang="en-NZ" sz="1400" dirty="0"/>
              <a:t> </a:t>
            </a:r>
            <a:r>
              <a:rPr lang="en-NZ" sz="1400" dirty="0" err="1"/>
              <a:t>i</a:t>
            </a:r>
            <a:r>
              <a:rPr lang="en-NZ" sz="1400" dirty="0"/>
              <a:t> </a:t>
            </a:r>
            <a:r>
              <a:rPr lang="en-NZ" sz="1400" dirty="0" err="1"/>
              <a:t>ngā</a:t>
            </a:r>
            <a:r>
              <a:rPr lang="en-NZ" sz="1400" dirty="0"/>
              <a:t> tikanga o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ao</a:t>
            </a:r>
            <a:r>
              <a:rPr lang="en-NZ" sz="1400" dirty="0"/>
              <a:t> </a:t>
            </a:r>
            <a:r>
              <a:rPr lang="en-NZ" sz="1400" dirty="0" err="1"/>
              <a:t>tawhito</a:t>
            </a:r>
            <a:r>
              <a:rPr lang="en-NZ" sz="1400" dirty="0"/>
              <a:t> – Let us grasp the substance of the new world, and maintain the traditions of the old world.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Mana </a:t>
            </a:r>
            <a:r>
              <a:rPr lang="en-NZ" sz="1400" dirty="0" err="1"/>
              <a:t>motuhake</a:t>
            </a:r>
            <a:r>
              <a:rPr lang="en-NZ" sz="1400" dirty="0"/>
              <a:t>; Toi </a:t>
            </a:r>
            <a:r>
              <a:rPr lang="en-NZ" sz="1400" dirty="0" err="1"/>
              <a:t>te</a:t>
            </a:r>
            <a:r>
              <a:rPr lang="en-NZ" sz="1400" dirty="0"/>
              <a:t> </a:t>
            </a:r>
            <a:r>
              <a:rPr lang="en-NZ" sz="1400" dirty="0" err="1"/>
              <a:t>kupu</a:t>
            </a:r>
            <a:r>
              <a:rPr lang="en-NZ" sz="1400" dirty="0"/>
              <a:t>, </a:t>
            </a:r>
            <a:r>
              <a:rPr lang="en-NZ" sz="1400" dirty="0" err="1"/>
              <a:t>toi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mana, </a:t>
            </a:r>
            <a:r>
              <a:rPr lang="en-NZ" sz="1400" dirty="0" err="1"/>
              <a:t>toi</a:t>
            </a:r>
            <a:r>
              <a:rPr lang="en-NZ" sz="1400" dirty="0"/>
              <a:t> </a:t>
            </a:r>
            <a:r>
              <a:rPr lang="en-NZ" sz="1400" dirty="0" err="1"/>
              <a:t>te</a:t>
            </a:r>
            <a:r>
              <a:rPr lang="en-NZ" sz="1400" dirty="0"/>
              <a:t> whenua – Autonomy; Language, self-determination, country.</a:t>
            </a:r>
          </a:p>
          <a:p>
            <a:pPr>
              <a:lnSpc>
                <a:spcPct val="100000"/>
              </a:lnSpc>
            </a:pPr>
            <a:r>
              <a:rPr lang="en-NZ" sz="1400" dirty="0"/>
              <a:t>Koha </a:t>
            </a:r>
            <a:r>
              <a:rPr lang="en-NZ" sz="1400" dirty="0" err="1"/>
              <a:t>atu</a:t>
            </a:r>
            <a:r>
              <a:rPr lang="en-NZ" sz="1400" dirty="0"/>
              <a:t>, </a:t>
            </a:r>
            <a:r>
              <a:rPr lang="en-NZ" sz="1400" dirty="0" err="1"/>
              <a:t>koha</a:t>
            </a:r>
            <a:r>
              <a:rPr lang="en-NZ" sz="1400" dirty="0"/>
              <a:t> </a:t>
            </a:r>
            <a:r>
              <a:rPr lang="en-NZ" sz="1400" dirty="0" err="1"/>
              <a:t>mai</a:t>
            </a:r>
            <a:r>
              <a:rPr lang="en-NZ" sz="1400" dirty="0"/>
              <a:t> – Reciprocity.</a:t>
            </a:r>
          </a:p>
          <a:p>
            <a:endParaRPr lang="en-NZ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21403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984BC-3B74-4A6A-A424-3056486B9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63" y="0"/>
            <a:ext cx="9715074" cy="7234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F881E-21CD-48DF-A013-B2F3D1F1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411" y="2812549"/>
            <a:ext cx="4415857" cy="1512871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0A50DD7-90AE-48DE-B7F6-DDF32D9E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488" y="6373088"/>
            <a:ext cx="2149390" cy="365125"/>
          </a:xfrm>
        </p:spPr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</p:spTree>
    <p:extLst>
      <p:ext uri="{BB962C8B-B14F-4D97-AF65-F5344CB8AC3E}">
        <p14:creationId xmlns:p14="http://schemas.microsoft.com/office/powerpoint/2010/main" val="3542197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1A0480-7BBA-4B93-B64E-84F4D0CD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9" y="2221140"/>
            <a:ext cx="2487384" cy="4688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0D99E-6BE8-4C97-A865-C9D5FB82E4CF}"/>
              </a:ext>
            </a:extLst>
          </p:cNvPr>
          <p:cNvSpPr/>
          <p:nvPr/>
        </p:nvSpPr>
        <p:spPr>
          <a:xfrm>
            <a:off x="2393878" y="1218361"/>
            <a:ext cx="769586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600" b="1" dirty="0" err="1">
                <a:solidFill>
                  <a:srgbClr val="C27518"/>
                </a:solidFill>
              </a:rPr>
              <a:t>Mehemea</a:t>
            </a:r>
            <a:r>
              <a:rPr lang="en-NZ" sz="3600" b="1" dirty="0">
                <a:solidFill>
                  <a:srgbClr val="C27518"/>
                </a:solidFill>
              </a:rPr>
              <a:t> ka moemoea ahau, </a:t>
            </a:r>
            <a:r>
              <a:rPr lang="en-NZ" sz="3600" b="1" dirty="0" err="1">
                <a:solidFill>
                  <a:srgbClr val="C27518"/>
                </a:solidFill>
              </a:rPr>
              <a:t>ko</a:t>
            </a:r>
            <a:r>
              <a:rPr lang="en-NZ" sz="3600" b="1" dirty="0">
                <a:solidFill>
                  <a:srgbClr val="C27518"/>
                </a:solidFill>
              </a:rPr>
              <a:t> ahau </a:t>
            </a:r>
            <a:r>
              <a:rPr lang="en-NZ" sz="3600" b="1" dirty="0" err="1">
                <a:solidFill>
                  <a:srgbClr val="C27518"/>
                </a:solidFill>
              </a:rPr>
              <a:t>anake</a:t>
            </a:r>
            <a:r>
              <a:rPr lang="en-NZ" sz="3600" b="1" dirty="0">
                <a:solidFill>
                  <a:srgbClr val="C27518"/>
                </a:solidFill>
              </a:rPr>
              <a:t>. </a:t>
            </a:r>
            <a:r>
              <a:rPr lang="en-NZ" sz="3600" b="1" dirty="0" err="1">
                <a:solidFill>
                  <a:srgbClr val="C27518"/>
                </a:solidFill>
              </a:rPr>
              <a:t>Mehemea</a:t>
            </a:r>
            <a:r>
              <a:rPr lang="en-NZ" sz="3600" b="1" dirty="0">
                <a:solidFill>
                  <a:srgbClr val="C27518"/>
                </a:solidFill>
              </a:rPr>
              <a:t> ka </a:t>
            </a:r>
            <a:r>
              <a:rPr lang="en-NZ" sz="3600" b="1" dirty="0" err="1">
                <a:solidFill>
                  <a:srgbClr val="C27518"/>
                </a:solidFill>
              </a:rPr>
              <a:t>moemoea</a:t>
            </a:r>
            <a:r>
              <a:rPr lang="en-NZ" sz="3600" b="1" dirty="0">
                <a:solidFill>
                  <a:srgbClr val="C27518"/>
                </a:solidFill>
              </a:rPr>
              <a:t> </a:t>
            </a:r>
            <a:r>
              <a:rPr lang="en-NZ" sz="3600" b="1" dirty="0" err="1">
                <a:solidFill>
                  <a:srgbClr val="C27518"/>
                </a:solidFill>
              </a:rPr>
              <a:t>tātou</a:t>
            </a:r>
            <a:r>
              <a:rPr lang="en-NZ" sz="3600" b="1" dirty="0">
                <a:solidFill>
                  <a:srgbClr val="C27518"/>
                </a:solidFill>
              </a:rPr>
              <a:t>, ka </a:t>
            </a:r>
            <a:r>
              <a:rPr lang="en-NZ" sz="3600" b="1" dirty="0" err="1">
                <a:solidFill>
                  <a:srgbClr val="C27518"/>
                </a:solidFill>
              </a:rPr>
              <a:t>taea</a:t>
            </a:r>
            <a:r>
              <a:rPr lang="en-NZ" sz="3600" b="1" dirty="0">
                <a:solidFill>
                  <a:srgbClr val="C27518"/>
                </a:solidFill>
              </a:rPr>
              <a:t> e </a:t>
            </a:r>
            <a:r>
              <a:rPr lang="en-NZ" sz="3600" b="1" dirty="0" err="1">
                <a:solidFill>
                  <a:srgbClr val="C27518"/>
                </a:solidFill>
              </a:rPr>
              <a:t>tātou</a:t>
            </a:r>
            <a:r>
              <a:rPr lang="en-NZ" sz="3600" b="1" dirty="0">
                <a:solidFill>
                  <a:srgbClr val="C27518"/>
                </a:solidFill>
              </a:rPr>
              <a:t> </a:t>
            </a:r>
          </a:p>
          <a:p>
            <a:pPr algn="ctr"/>
            <a:endParaRPr lang="en-NZ" sz="3600" b="1" i="1" dirty="0">
              <a:solidFill>
                <a:srgbClr val="D07E1A"/>
              </a:solidFill>
            </a:endParaRPr>
          </a:p>
          <a:p>
            <a:pPr algn="ctr"/>
            <a:r>
              <a:rPr lang="en-NZ" i="1" dirty="0"/>
              <a:t>If I dream, I dream alone. If we dream as a collective, we can achieve our dream</a:t>
            </a:r>
            <a:endParaRPr lang="en-NZ" dirty="0"/>
          </a:p>
          <a:p>
            <a:endParaRPr lang="en-NZ" sz="3600" dirty="0"/>
          </a:p>
          <a:p>
            <a:pPr algn="r"/>
            <a:r>
              <a:rPr lang="en-NZ" sz="3600" b="1" dirty="0">
                <a:solidFill>
                  <a:srgbClr val="C27518"/>
                </a:solidFill>
              </a:rPr>
              <a:t>Te </a:t>
            </a:r>
            <a:r>
              <a:rPr lang="en-NZ" sz="3600" b="1" dirty="0" err="1">
                <a:solidFill>
                  <a:srgbClr val="C27518"/>
                </a:solidFill>
              </a:rPr>
              <a:t>Puea</a:t>
            </a:r>
            <a:r>
              <a:rPr lang="en-NZ" sz="3600" b="1" dirty="0">
                <a:solidFill>
                  <a:srgbClr val="C27518"/>
                </a:solidFill>
              </a:rPr>
              <a:t> </a:t>
            </a:r>
            <a:r>
              <a:rPr lang="en-NZ" sz="3600" b="1" dirty="0" err="1">
                <a:solidFill>
                  <a:srgbClr val="C27518"/>
                </a:solidFill>
              </a:rPr>
              <a:t>Hērangi</a:t>
            </a:r>
            <a:br>
              <a:rPr lang="en-NZ" sz="3600" b="1" dirty="0">
                <a:solidFill>
                  <a:srgbClr val="C27518"/>
                </a:solidFill>
              </a:rPr>
            </a:br>
            <a:r>
              <a:rPr lang="en-NZ" sz="2000" b="1" dirty="0">
                <a:solidFill>
                  <a:srgbClr val="C27518"/>
                </a:solidFill>
              </a:rPr>
              <a:t>(1883-1952)</a:t>
            </a:r>
            <a:endParaRPr lang="en-NZ" sz="2000" dirty="0">
              <a:solidFill>
                <a:srgbClr val="C27518"/>
              </a:solidFill>
            </a:endParaRPr>
          </a:p>
          <a:p>
            <a:endParaRPr lang="en-NZ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38FF8FB-B25E-403B-9198-6C143E88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488" y="6373088"/>
            <a:ext cx="2149390" cy="365125"/>
          </a:xfrm>
        </p:spPr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DD361-B5BF-416F-A7B7-CB706E96DD32}"/>
              </a:ext>
            </a:extLst>
          </p:cNvPr>
          <p:cNvSpPr txBox="1"/>
          <p:nvPr/>
        </p:nvSpPr>
        <p:spPr>
          <a:xfrm>
            <a:off x="1722115" y="653659"/>
            <a:ext cx="760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0" b="1" dirty="0">
                <a:solidFill>
                  <a:srgbClr val="C27518"/>
                </a:solidFill>
              </a:rPr>
              <a:t>“</a:t>
            </a:r>
            <a:endParaRPr lang="en-NZ" sz="10000" dirty="0"/>
          </a:p>
        </p:txBody>
      </p:sp>
    </p:spTree>
    <p:extLst>
      <p:ext uri="{BB962C8B-B14F-4D97-AF65-F5344CB8AC3E}">
        <p14:creationId xmlns:p14="http://schemas.microsoft.com/office/powerpoint/2010/main" val="268697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1A0480-7BBA-4B93-B64E-84F4D0CDA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9" y="2221140"/>
            <a:ext cx="2487384" cy="4688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0D99E-6BE8-4C97-A865-C9D5FB82E4CF}"/>
              </a:ext>
            </a:extLst>
          </p:cNvPr>
          <p:cNvSpPr/>
          <p:nvPr/>
        </p:nvSpPr>
        <p:spPr>
          <a:xfrm>
            <a:off x="3064444" y="1218361"/>
            <a:ext cx="579217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3600" b="1" dirty="0">
                <a:solidFill>
                  <a:srgbClr val="C27518"/>
                </a:solidFill>
              </a:rPr>
              <a:t>Ki </a:t>
            </a:r>
            <a:r>
              <a:rPr lang="en-NZ" sz="3600" b="1" dirty="0" err="1">
                <a:solidFill>
                  <a:srgbClr val="C27518"/>
                </a:solidFill>
              </a:rPr>
              <a:t>te</a:t>
            </a:r>
            <a:r>
              <a:rPr lang="en-NZ" sz="3600" b="1" dirty="0">
                <a:solidFill>
                  <a:srgbClr val="C27518"/>
                </a:solidFill>
              </a:rPr>
              <a:t> kore he </a:t>
            </a:r>
            <a:r>
              <a:rPr lang="en-NZ" sz="3600" b="1" dirty="0" err="1">
                <a:solidFill>
                  <a:srgbClr val="C27518"/>
                </a:solidFill>
              </a:rPr>
              <a:t>whakakitenga</a:t>
            </a:r>
            <a:r>
              <a:rPr lang="en-NZ" sz="3600" b="1" dirty="0">
                <a:solidFill>
                  <a:srgbClr val="C27518"/>
                </a:solidFill>
              </a:rPr>
              <a:t>, ka mate </a:t>
            </a:r>
            <a:r>
              <a:rPr lang="en-NZ" sz="3600" b="1" dirty="0" err="1">
                <a:solidFill>
                  <a:srgbClr val="C27518"/>
                </a:solidFill>
              </a:rPr>
              <a:t>te</a:t>
            </a:r>
            <a:r>
              <a:rPr lang="en-NZ" sz="3600" b="1" dirty="0">
                <a:solidFill>
                  <a:srgbClr val="C27518"/>
                </a:solidFill>
              </a:rPr>
              <a:t> iwi</a:t>
            </a:r>
          </a:p>
          <a:p>
            <a:pPr algn="ctr"/>
            <a:endParaRPr lang="en-NZ" sz="3600" b="1" i="1" dirty="0">
              <a:solidFill>
                <a:srgbClr val="D07E1A"/>
              </a:solidFill>
            </a:endParaRPr>
          </a:p>
          <a:p>
            <a:pPr algn="ctr"/>
            <a:r>
              <a:rPr lang="en-NZ" i="1" dirty="0"/>
              <a:t>If there is no vision, the </a:t>
            </a:r>
            <a:r>
              <a:rPr lang="en-NZ" i="1"/>
              <a:t>people perish.</a:t>
            </a:r>
            <a:endParaRPr lang="en-NZ" dirty="0"/>
          </a:p>
          <a:p>
            <a:endParaRPr lang="en-NZ" sz="3600" dirty="0"/>
          </a:p>
          <a:p>
            <a:pPr algn="r"/>
            <a:r>
              <a:rPr lang="en-NZ" sz="3600" b="1" dirty="0">
                <a:solidFill>
                  <a:srgbClr val="C27518"/>
                </a:solidFill>
              </a:rPr>
              <a:t>Te </a:t>
            </a:r>
            <a:r>
              <a:rPr lang="en-NZ" sz="3600" b="1" dirty="0" err="1">
                <a:solidFill>
                  <a:srgbClr val="C27518"/>
                </a:solidFill>
              </a:rPr>
              <a:t>Puea</a:t>
            </a:r>
            <a:r>
              <a:rPr lang="en-NZ" sz="3600" b="1" dirty="0">
                <a:solidFill>
                  <a:srgbClr val="C27518"/>
                </a:solidFill>
              </a:rPr>
              <a:t> </a:t>
            </a:r>
            <a:r>
              <a:rPr lang="en-NZ" sz="3600" b="1" dirty="0" err="1">
                <a:solidFill>
                  <a:srgbClr val="C27518"/>
                </a:solidFill>
              </a:rPr>
              <a:t>Hērangi</a:t>
            </a:r>
            <a:br>
              <a:rPr lang="en-NZ" sz="3600" b="1" dirty="0">
                <a:solidFill>
                  <a:srgbClr val="C27518"/>
                </a:solidFill>
              </a:rPr>
            </a:br>
            <a:r>
              <a:rPr lang="en-NZ" sz="2000" b="1" dirty="0">
                <a:solidFill>
                  <a:srgbClr val="C27518"/>
                </a:solidFill>
              </a:rPr>
              <a:t>(1883-1952)</a:t>
            </a:r>
            <a:endParaRPr lang="en-NZ" sz="2000" dirty="0">
              <a:solidFill>
                <a:srgbClr val="C27518"/>
              </a:solidFill>
            </a:endParaRPr>
          </a:p>
          <a:p>
            <a:endParaRPr lang="en-NZ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38FF8FB-B25E-403B-9198-6C143E88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488" y="6373088"/>
            <a:ext cx="2149390" cy="365125"/>
          </a:xfrm>
        </p:spPr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0DD361-B5BF-416F-A7B7-CB706E96DD32}"/>
              </a:ext>
            </a:extLst>
          </p:cNvPr>
          <p:cNvSpPr txBox="1"/>
          <p:nvPr/>
        </p:nvSpPr>
        <p:spPr>
          <a:xfrm>
            <a:off x="2392681" y="653659"/>
            <a:ext cx="760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0" b="1" dirty="0">
                <a:solidFill>
                  <a:srgbClr val="C27518"/>
                </a:solidFill>
              </a:rPr>
              <a:t>“</a:t>
            </a:r>
            <a:endParaRPr lang="en-NZ" sz="10000" dirty="0"/>
          </a:p>
        </p:txBody>
      </p:sp>
    </p:spTree>
    <p:extLst>
      <p:ext uri="{BB962C8B-B14F-4D97-AF65-F5344CB8AC3E}">
        <p14:creationId xmlns:p14="http://schemas.microsoft.com/office/powerpoint/2010/main" val="90022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C58B36-EAF8-43A8-A02A-F2769385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2" y="2231414"/>
            <a:ext cx="2487384" cy="468823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708F09F-9563-4D6D-BFBA-18488A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He mihi - acknowledgements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4B1E4C-D821-4CD4-9EE3-3F6A2C1250CB}"/>
              </a:ext>
            </a:extLst>
          </p:cNvPr>
          <p:cNvSpPr txBox="1">
            <a:spLocks noGrp="1"/>
          </p:cNvSpPr>
          <p:nvPr>
            <p:ph sz="quarter" idx="13"/>
          </p:nvPr>
        </p:nvSpPr>
        <p:spPr>
          <a:xfrm>
            <a:off x="323279" y="1082495"/>
            <a:ext cx="11441112" cy="392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NZ" sz="2000" dirty="0"/>
              <a:t>We would like to thank:</a:t>
            </a:r>
          </a:p>
          <a:p>
            <a:endParaRPr lang="en-NZ" sz="2000" dirty="0"/>
          </a:p>
          <a:p>
            <a:r>
              <a:rPr lang="en-NZ" dirty="0"/>
              <a:t>Our talented </a:t>
            </a:r>
            <a:r>
              <a:rPr lang="en-NZ" b="1" dirty="0" err="1">
                <a:solidFill>
                  <a:srgbClr val="D07E1A"/>
                </a:solidFill>
              </a:rPr>
              <a:t>kaimahi</a:t>
            </a:r>
            <a:r>
              <a:rPr lang="en-NZ" b="1" dirty="0">
                <a:solidFill>
                  <a:srgbClr val="D07E1A"/>
                </a:solidFill>
              </a:rPr>
              <a:t> Māori </a:t>
            </a:r>
            <a:r>
              <a:rPr lang="en-NZ" dirty="0"/>
              <a:t>– for your whanaungatanga, </a:t>
            </a:r>
            <a:r>
              <a:rPr lang="en-NZ" dirty="0" err="1"/>
              <a:t>whakaaro</a:t>
            </a:r>
            <a:r>
              <a:rPr lang="en-NZ" dirty="0"/>
              <a:t>, expertise, </a:t>
            </a:r>
            <a:r>
              <a:rPr lang="en-NZ" dirty="0" err="1"/>
              <a:t>kōrero</a:t>
            </a:r>
            <a:r>
              <a:rPr lang="en-NZ" dirty="0"/>
              <a:t> and making this wānanga possible.</a:t>
            </a:r>
          </a:p>
          <a:p>
            <a:endParaRPr lang="en-NZ" b="1" dirty="0">
              <a:solidFill>
                <a:srgbClr val="D07E1A"/>
              </a:solidFill>
            </a:endParaRPr>
          </a:p>
          <a:p>
            <a:r>
              <a:rPr lang="en-NZ" b="1" dirty="0">
                <a:solidFill>
                  <a:srgbClr val="D07E1A"/>
                </a:solidFill>
              </a:rPr>
              <a:t>Megan, Stephen and the League  </a:t>
            </a:r>
            <a:r>
              <a:rPr lang="en-NZ" dirty="0"/>
              <a:t>– for their creativity, passion and support.</a:t>
            </a:r>
          </a:p>
          <a:p>
            <a:endParaRPr lang="en-NZ" dirty="0"/>
          </a:p>
          <a:p>
            <a:r>
              <a:rPr lang="en-NZ" b="1" dirty="0">
                <a:solidFill>
                  <a:srgbClr val="D07E1A"/>
                </a:solidFill>
              </a:rPr>
              <a:t>SLT</a:t>
            </a:r>
            <a:r>
              <a:rPr lang="en-NZ" dirty="0"/>
              <a:t> – for your demonstrated commitment to this important </a:t>
            </a:r>
            <a:r>
              <a:rPr lang="en-NZ" dirty="0" err="1"/>
              <a:t>kaupapa</a:t>
            </a:r>
            <a:r>
              <a:rPr lang="en-NZ" dirty="0"/>
              <a:t>, and showing us a different side of your incredible personalities.</a:t>
            </a:r>
          </a:p>
          <a:p>
            <a:endParaRPr lang="en-NZ" dirty="0"/>
          </a:p>
          <a:p>
            <a:r>
              <a:rPr lang="en-NZ" b="1" dirty="0">
                <a:solidFill>
                  <a:srgbClr val="D07E1A"/>
                </a:solidFill>
              </a:rPr>
              <a:t>Arihia, Karli and Jayson </a:t>
            </a:r>
            <a:r>
              <a:rPr lang="en-NZ" dirty="0"/>
              <a:t>– our </a:t>
            </a:r>
            <a:r>
              <a:rPr lang="en-NZ" dirty="0" err="1"/>
              <a:t>hāpai</a:t>
            </a:r>
            <a:r>
              <a:rPr lang="en-NZ" dirty="0"/>
              <a:t> ō </a:t>
            </a:r>
            <a:r>
              <a:rPr lang="en-NZ" dirty="0" err="1"/>
              <a:t>ki</a:t>
            </a:r>
            <a:r>
              <a:rPr lang="en-NZ" dirty="0"/>
              <a:t> muri, coordinating scribe power, analysis and technology assistance.</a:t>
            </a:r>
          </a:p>
          <a:p>
            <a:endParaRPr lang="en-NZ" b="1" dirty="0">
              <a:solidFill>
                <a:srgbClr val="D07E1A"/>
              </a:solidFill>
            </a:endParaRPr>
          </a:p>
          <a:p>
            <a:r>
              <a:rPr lang="en-NZ" b="1" dirty="0">
                <a:solidFill>
                  <a:srgbClr val="D07E1A"/>
                </a:solidFill>
              </a:rPr>
              <a:t>Te </a:t>
            </a:r>
            <a:r>
              <a:rPr lang="en-NZ" b="1" dirty="0" err="1">
                <a:solidFill>
                  <a:srgbClr val="D07E1A"/>
                </a:solidFill>
              </a:rPr>
              <a:t>Hīnaki</a:t>
            </a:r>
            <a:r>
              <a:rPr lang="en-NZ" b="1" dirty="0">
                <a:solidFill>
                  <a:srgbClr val="D07E1A"/>
                </a:solidFill>
              </a:rPr>
              <a:t> </a:t>
            </a:r>
            <a:r>
              <a:rPr lang="en-NZ" dirty="0"/>
              <a:t>– for their guidance, collaborative effort and facilitation founded on </a:t>
            </a:r>
            <a:r>
              <a:rPr lang="en-NZ" dirty="0" err="1"/>
              <a:t>pono</a:t>
            </a:r>
            <a:r>
              <a:rPr lang="en-NZ" dirty="0"/>
              <a:t>, </a:t>
            </a:r>
            <a:r>
              <a:rPr lang="en-NZ" dirty="0" err="1"/>
              <a:t>koa</a:t>
            </a:r>
            <a:r>
              <a:rPr lang="en-NZ" dirty="0"/>
              <a:t> and aroha.</a:t>
            </a:r>
            <a:endParaRPr lang="en-NZ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3F8CB2-6E0B-49DD-9F41-FB5BFF1F9F0D}"/>
              </a:ext>
            </a:extLst>
          </p:cNvPr>
          <p:cNvGrpSpPr/>
          <p:nvPr/>
        </p:nvGrpSpPr>
        <p:grpSpPr>
          <a:xfrm>
            <a:off x="2745266" y="5743701"/>
            <a:ext cx="6804207" cy="384632"/>
            <a:chOff x="2237963" y="6070862"/>
            <a:chExt cx="6155281" cy="3479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E6DD2F-A6EA-4571-816E-43AF258BA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8746" y="6096702"/>
              <a:ext cx="1423197" cy="2703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2B8CD8-FCBB-4C45-83EA-AB5E42E10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9253" y="6070862"/>
              <a:ext cx="1172746" cy="3220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C66019-3ECC-44D2-99BA-FFEEC3D68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89310" y="6094714"/>
              <a:ext cx="1303934" cy="2743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654424-100B-47B1-8ACF-171931DE2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237963" y="6070862"/>
              <a:ext cx="1213472" cy="347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494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85EF34-DEE3-4937-91B0-79E3EB92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6305" y="2201868"/>
            <a:ext cx="2486372" cy="4686954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CE62AC5-BD5D-4E53-90EA-4D85CB84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D4B39-7EB7-4E7F-9C40-B338A77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Kupu</a:t>
            </a:r>
            <a:r>
              <a:rPr lang="en-NZ" dirty="0"/>
              <a:t> </a:t>
            </a:r>
            <a:r>
              <a:rPr lang="en-NZ" dirty="0" err="1"/>
              <a:t>arataki</a:t>
            </a:r>
            <a:r>
              <a:rPr lang="en-NZ" dirty="0"/>
              <a:t> -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F9E29-71C9-4CBA-8CE7-F699F16663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040543"/>
            <a:ext cx="11628782" cy="49498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71450" indent="-171450">
              <a:spcBef>
                <a:spcPts val="600"/>
              </a:spcBef>
            </a:pPr>
            <a:r>
              <a:rPr lang="en-NZ" dirty="0" err="1"/>
              <a:t>Kaimahi</a:t>
            </a:r>
            <a:r>
              <a:rPr lang="en-NZ" dirty="0"/>
              <a:t> Māori from across the Archives, National Library, and </a:t>
            </a:r>
            <a:r>
              <a:rPr lang="en-NZ" dirty="0" err="1"/>
              <a:t>Ngā</a:t>
            </a:r>
            <a:r>
              <a:rPr lang="en-NZ" dirty="0"/>
              <a:t> Taonga Sound &amp; Vision were invited to come together for </a:t>
            </a:r>
            <a:r>
              <a:rPr lang="en-NZ" dirty="0" err="1"/>
              <a:t>whakawhiti</a:t>
            </a:r>
            <a:r>
              <a:rPr lang="en-NZ" dirty="0"/>
              <a:t> </a:t>
            </a:r>
            <a:r>
              <a:rPr lang="en-NZ" dirty="0" err="1"/>
              <a:t>kōrero</a:t>
            </a:r>
            <a:r>
              <a:rPr lang="en-NZ" dirty="0"/>
              <a:t> me </a:t>
            </a:r>
            <a:r>
              <a:rPr lang="en-NZ" dirty="0" err="1"/>
              <a:t>whakawhiti</a:t>
            </a:r>
            <a:r>
              <a:rPr lang="en-NZ" dirty="0"/>
              <a:t> </a:t>
            </a:r>
            <a:r>
              <a:rPr lang="en-NZ" dirty="0" err="1"/>
              <a:t>whakaaro</a:t>
            </a:r>
            <a:r>
              <a:rPr lang="en-NZ" dirty="0"/>
              <a:t> to help </a:t>
            </a:r>
            <a:r>
              <a:rPr lang="en-NZ" b="1" dirty="0">
                <a:solidFill>
                  <a:srgbClr val="B15F51"/>
                </a:solidFill>
              </a:rPr>
              <a:t>shape and inform </a:t>
            </a:r>
            <a:r>
              <a:rPr lang="en-NZ" dirty="0"/>
              <a:t>the</a:t>
            </a:r>
            <a:r>
              <a:rPr lang="en-NZ" dirty="0">
                <a:solidFill>
                  <a:srgbClr val="B15F51"/>
                </a:solidFill>
              </a:rPr>
              <a:t> </a:t>
            </a:r>
            <a:r>
              <a:rPr lang="en-NZ" b="1" dirty="0">
                <a:solidFill>
                  <a:srgbClr val="B15F51"/>
                </a:solidFill>
              </a:rPr>
              <a:t>Te Ara </a:t>
            </a:r>
            <a:r>
              <a:rPr lang="en-NZ" b="1" dirty="0" err="1">
                <a:solidFill>
                  <a:srgbClr val="B15F51"/>
                </a:solidFill>
              </a:rPr>
              <a:t>Tahi</a:t>
            </a:r>
            <a:r>
              <a:rPr lang="en-NZ" b="1" dirty="0">
                <a:solidFill>
                  <a:srgbClr val="B15F51"/>
                </a:solidFill>
              </a:rPr>
              <a:t> shared vision for the future</a:t>
            </a:r>
            <a:r>
              <a:rPr lang="en-NZ" b="1" dirty="0"/>
              <a:t> </a:t>
            </a:r>
            <a:r>
              <a:rPr lang="en-NZ" dirty="0"/>
              <a:t>and </a:t>
            </a:r>
            <a:r>
              <a:rPr lang="en-NZ" b="1" dirty="0">
                <a:solidFill>
                  <a:srgbClr val="B15F51"/>
                </a:solidFill>
              </a:rPr>
              <a:t>new ways of working </a:t>
            </a:r>
            <a:r>
              <a:rPr lang="en-NZ" dirty="0"/>
              <a:t>for our institutions.</a:t>
            </a:r>
          </a:p>
          <a:p>
            <a:endParaRPr lang="en-NZ" dirty="0"/>
          </a:p>
          <a:p>
            <a:pPr marL="171450" indent="-171450"/>
            <a:r>
              <a:rPr lang="en-NZ" dirty="0" err="1"/>
              <a:t>Ōkoro</a:t>
            </a:r>
            <a:r>
              <a:rPr lang="en-NZ" dirty="0"/>
              <a:t> responded to feedback from </a:t>
            </a:r>
            <a:r>
              <a:rPr lang="en-NZ" dirty="0" err="1"/>
              <a:t>kaimahi</a:t>
            </a:r>
            <a:r>
              <a:rPr lang="en-NZ" dirty="0"/>
              <a:t> Māori for an opportunity to </a:t>
            </a:r>
            <a:r>
              <a:rPr lang="en-NZ" b="1" dirty="0">
                <a:solidFill>
                  <a:srgbClr val="B15F51"/>
                </a:solidFill>
              </a:rPr>
              <a:t>include Māori </a:t>
            </a:r>
            <a:r>
              <a:rPr lang="en-NZ" b="1" dirty="0" err="1">
                <a:solidFill>
                  <a:srgbClr val="B15F51"/>
                </a:solidFill>
              </a:rPr>
              <a:t>ki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b="1" dirty="0" err="1">
                <a:solidFill>
                  <a:srgbClr val="B15F51"/>
                </a:solidFill>
              </a:rPr>
              <a:t>te</a:t>
            </a:r>
            <a:r>
              <a:rPr lang="en-NZ" b="1" dirty="0">
                <a:solidFill>
                  <a:srgbClr val="B15F51"/>
                </a:solidFill>
              </a:rPr>
              <a:t> Māori </a:t>
            </a:r>
            <a:r>
              <a:rPr lang="en-NZ" dirty="0"/>
              <a:t>perspectives. </a:t>
            </a:r>
          </a:p>
          <a:p>
            <a:pPr marL="171450" indent="-171450"/>
            <a:endParaRPr lang="en-NZ" dirty="0"/>
          </a:p>
          <a:p>
            <a:pPr marL="171450" indent="-171450"/>
            <a:r>
              <a:rPr lang="en-NZ" dirty="0"/>
              <a:t>The delivery and style of the wānanga was founded on </a:t>
            </a:r>
            <a:r>
              <a:rPr lang="en-NZ" dirty="0" err="1"/>
              <a:t>kaupapa</a:t>
            </a:r>
            <a:r>
              <a:rPr lang="en-NZ" dirty="0"/>
              <a:t> Māori theory.</a:t>
            </a:r>
          </a:p>
          <a:p>
            <a:pPr marL="171450" indent="-171450"/>
            <a:endParaRPr lang="en-NZ" dirty="0"/>
          </a:p>
          <a:p>
            <a:pPr marL="171450" indent="-171450"/>
            <a:r>
              <a:rPr lang="en-NZ" dirty="0"/>
              <a:t>A total of </a:t>
            </a:r>
            <a:r>
              <a:rPr lang="en-NZ" b="1" dirty="0">
                <a:solidFill>
                  <a:srgbClr val="B15F51"/>
                </a:solidFill>
              </a:rPr>
              <a:t>two wānanga </a:t>
            </a:r>
            <a:r>
              <a:rPr lang="en-NZ" dirty="0"/>
              <a:t>were held and timing aligned to the </a:t>
            </a:r>
            <a:r>
              <a:rPr lang="en-NZ" b="1" dirty="0" err="1">
                <a:solidFill>
                  <a:srgbClr val="B15F51"/>
                </a:solidFill>
              </a:rPr>
              <a:t>maramataka</a:t>
            </a:r>
            <a:r>
              <a:rPr lang="en-NZ" dirty="0">
                <a:solidFill>
                  <a:srgbClr val="B15F51"/>
                </a:solidFill>
              </a:rPr>
              <a:t> </a:t>
            </a:r>
            <a:r>
              <a:rPr lang="en-NZ" dirty="0"/>
              <a:t>cycle, informed by the knowledge of </a:t>
            </a:r>
            <a:r>
              <a:rPr lang="en-NZ" dirty="0" err="1"/>
              <a:t>Rereata</a:t>
            </a:r>
            <a:r>
              <a:rPr lang="en-NZ" dirty="0"/>
              <a:t> </a:t>
            </a:r>
            <a:r>
              <a:rPr lang="en-NZ" dirty="0" err="1"/>
              <a:t>Makiha</a:t>
            </a:r>
            <a:r>
              <a:rPr lang="en-NZ" dirty="0"/>
              <a:t>: </a:t>
            </a:r>
            <a:r>
              <a:rPr lang="en-NZ" dirty="0" err="1"/>
              <a:t>Ōkoro</a:t>
            </a:r>
            <a:r>
              <a:rPr lang="en-NZ" dirty="0"/>
              <a:t> – Monday 4 April, and Tamatea ā </a:t>
            </a:r>
            <a:r>
              <a:rPr lang="en-NZ" dirty="0" err="1"/>
              <a:t>Hotu</a:t>
            </a:r>
            <a:r>
              <a:rPr lang="en-NZ" dirty="0"/>
              <a:t> – Wednesday 6 April.</a:t>
            </a:r>
          </a:p>
          <a:p>
            <a:endParaRPr lang="en-NZ" dirty="0"/>
          </a:p>
          <a:p>
            <a:pPr marL="171450" indent="-171450"/>
            <a:r>
              <a:rPr lang="en-NZ" dirty="0"/>
              <a:t>The duration of each wānanga was 3 hours; aiming to </a:t>
            </a:r>
            <a:r>
              <a:rPr lang="en-NZ" b="1" dirty="0">
                <a:solidFill>
                  <a:srgbClr val="B15F51"/>
                </a:solidFill>
              </a:rPr>
              <a:t>strengthen whanaungatanga</a:t>
            </a:r>
            <a:r>
              <a:rPr lang="en-NZ" b="1" dirty="0"/>
              <a:t> </a:t>
            </a:r>
            <a:r>
              <a:rPr lang="en-NZ" dirty="0"/>
              <a:t>across our institutions, </a:t>
            </a:r>
            <a:r>
              <a:rPr lang="en-NZ" b="1" dirty="0">
                <a:solidFill>
                  <a:srgbClr val="B15F51"/>
                </a:solidFill>
              </a:rPr>
              <a:t>gain a greater appreciation </a:t>
            </a:r>
            <a:r>
              <a:rPr lang="en-NZ" dirty="0"/>
              <a:t>of what we all do, and </a:t>
            </a:r>
            <a:r>
              <a:rPr lang="en-NZ" b="1" dirty="0">
                <a:solidFill>
                  <a:srgbClr val="B15F51"/>
                </a:solidFill>
              </a:rPr>
              <a:t>advance </a:t>
            </a:r>
            <a:r>
              <a:rPr lang="en-NZ" b="1" dirty="0" err="1">
                <a:solidFill>
                  <a:srgbClr val="B15F51"/>
                </a:solidFill>
              </a:rPr>
              <a:t>te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b="1" dirty="0" err="1">
                <a:solidFill>
                  <a:srgbClr val="B15F51"/>
                </a:solidFill>
              </a:rPr>
              <a:t>ao</a:t>
            </a:r>
            <a:r>
              <a:rPr lang="en-NZ" b="1" dirty="0">
                <a:solidFill>
                  <a:srgbClr val="B15F51"/>
                </a:solidFill>
              </a:rPr>
              <a:t> Māori ways of knowing, being and doing</a:t>
            </a:r>
            <a:r>
              <a:rPr lang="en-NZ" dirty="0"/>
              <a:t>, for the benefit of future generations and a stronger, collaborative heritage sector.</a:t>
            </a:r>
          </a:p>
          <a:p>
            <a:pPr marL="171450" indent="-171450"/>
            <a:endParaRPr lang="en-NZ" dirty="0"/>
          </a:p>
          <a:p>
            <a:pPr marL="171450" indent="-171450"/>
            <a:r>
              <a:rPr lang="en-NZ" dirty="0"/>
              <a:t>Both wānanga were facilitated by Te </a:t>
            </a:r>
            <a:r>
              <a:rPr lang="en-NZ" dirty="0" err="1"/>
              <a:t>Hīnaki</a:t>
            </a:r>
            <a:r>
              <a:rPr lang="en-NZ" dirty="0"/>
              <a:t> – comprised of </a:t>
            </a:r>
            <a:r>
              <a:rPr lang="en-NZ" dirty="0" err="1"/>
              <a:t>Kaihautū</a:t>
            </a:r>
            <a:r>
              <a:rPr lang="en-NZ" dirty="0"/>
              <a:t> Māori, Archives; </a:t>
            </a:r>
            <a:r>
              <a:rPr lang="en-NZ" dirty="0" err="1"/>
              <a:t>Kaihautū</a:t>
            </a:r>
            <a:r>
              <a:rPr lang="en-NZ" dirty="0"/>
              <a:t> Māori, National Library; </a:t>
            </a:r>
            <a:r>
              <a:rPr lang="en-NZ" dirty="0" err="1"/>
              <a:t>Pou</a:t>
            </a:r>
            <a:r>
              <a:rPr lang="en-NZ" dirty="0"/>
              <a:t> </a:t>
            </a:r>
            <a:r>
              <a:rPr lang="en-NZ" dirty="0" err="1"/>
              <a:t>Ārahi</a:t>
            </a:r>
            <a:r>
              <a:rPr lang="en-NZ" dirty="0"/>
              <a:t>, </a:t>
            </a:r>
            <a:r>
              <a:rPr lang="en-NZ" dirty="0" err="1"/>
              <a:t>Ngā</a:t>
            </a:r>
            <a:r>
              <a:rPr lang="en-NZ" dirty="0"/>
              <a:t> Taonga Sound &amp; Vision; and the Director, </a:t>
            </a:r>
            <a:r>
              <a:rPr lang="en-NZ" dirty="0" err="1"/>
              <a:t>Mātauranga</a:t>
            </a:r>
            <a:r>
              <a:rPr lang="en-NZ" dirty="0"/>
              <a:t> Māori. </a:t>
            </a:r>
            <a:r>
              <a:rPr lang="en-NZ" dirty="0" err="1"/>
              <a:t>Kōrero</a:t>
            </a:r>
            <a:r>
              <a:rPr lang="en-NZ" dirty="0"/>
              <a:t> was captured by participants and dedicated scribes in chat and on Miro boards; and </a:t>
            </a:r>
            <a:r>
              <a:rPr lang="en-NZ" b="1" dirty="0">
                <a:solidFill>
                  <a:srgbClr val="B15F51"/>
                </a:solidFill>
              </a:rPr>
              <a:t>live illustrations </a:t>
            </a:r>
            <a:r>
              <a:rPr lang="en-NZ" dirty="0"/>
              <a:t>with expertise from two </a:t>
            </a:r>
            <a:r>
              <a:rPr lang="en-NZ" dirty="0" err="1"/>
              <a:t>kaimahi</a:t>
            </a:r>
            <a:r>
              <a:rPr lang="en-NZ" dirty="0"/>
              <a:t> from the League of Live Illustrators.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6260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B8F945-51B8-471A-B4E7-6CFF1DDD7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58" y="1270974"/>
            <a:ext cx="8537826" cy="4420909"/>
          </a:xfrm>
          <a:prstGeom prst="rect">
            <a:avLst/>
          </a:prstGeom>
        </p:spPr>
      </p:pic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4699E4D8-FA2D-4685-A3F5-9F5196CF7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118" y="1045099"/>
            <a:ext cx="1251971" cy="12519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597AAE-51CA-4AB4-998F-60766E421B5C}"/>
              </a:ext>
            </a:extLst>
          </p:cNvPr>
          <p:cNvSpPr txBox="1"/>
          <p:nvPr/>
        </p:nvSpPr>
        <p:spPr>
          <a:xfrm>
            <a:off x="1923089" y="1270974"/>
            <a:ext cx="1823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B15F51"/>
                </a:solidFill>
              </a:rPr>
              <a:t>40 </a:t>
            </a:r>
          </a:p>
          <a:p>
            <a:r>
              <a:rPr lang="en-NZ" sz="1600" dirty="0"/>
              <a:t>Kaimahi Māori attended</a:t>
            </a:r>
          </a:p>
        </p:txBody>
      </p:sp>
      <p:pic>
        <p:nvPicPr>
          <p:cNvPr id="22" name="Graphic 21" descr="Professor">
            <a:extLst>
              <a:ext uri="{FF2B5EF4-FFF2-40B4-BE49-F238E27FC236}">
                <a16:creationId xmlns:a16="http://schemas.microsoft.com/office/drawing/2014/main" id="{071A73A5-3849-4DD7-AA42-A0147BFB9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9081" y="3011194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C347BF-EE9D-4D33-B80D-CCDE3716DE68}"/>
              </a:ext>
            </a:extLst>
          </p:cNvPr>
          <p:cNvSpPr txBox="1"/>
          <p:nvPr/>
        </p:nvSpPr>
        <p:spPr>
          <a:xfrm>
            <a:off x="1892266" y="3068284"/>
            <a:ext cx="1956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B15F51"/>
                </a:solidFill>
              </a:rPr>
              <a:t>122</a:t>
            </a:r>
          </a:p>
          <a:p>
            <a:r>
              <a:rPr lang="en-NZ" sz="1600" dirty="0"/>
              <a:t>Number of </a:t>
            </a:r>
            <a:r>
              <a:rPr lang="en-NZ" sz="1600" dirty="0" err="1"/>
              <a:t>whānau</a:t>
            </a:r>
            <a:r>
              <a:rPr lang="en-NZ" sz="1600" dirty="0"/>
              <a:t>, </a:t>
            </a:r>
            <a:r>
              <a:rPr lang="en-NZ" sz="1600" dirty="0" err="1"/>
              <a:t>hapū</a:t>
            </a:r>
            <a:r>
              <a:rPr lang="en-NZ" sz="1600" dirty="0"/>
              <a:t>, iwi represented</a:t>
            </a:r>
          </a:p>
        </p:txBody>
      </p:sp>
      <p:pic>
        <p:nvPicPr>
          <p:cNvPr id="24" name="Graphic 23" descr="Paint brush">
            <a:extLst>
              <a:ext uri="{FF2B5EF4-FFF2-40B4-BE49-F238E27FC236}">
                <a16:creationId xmlns:a16="http://schemas.microsoft.com/office/drawing/2014/main" id="{4FA29B24-2E24-4354-88B6-EC5C44CDE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264" y="4943801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87CB4D9-C197-4EEF-829C-748443727FCF}"/>
              </a:ext>
            </a:extLst>
          </p:cNvPr>
          <p:cNvSpPr txBox="1"/>
          <p:nvPr/>
        </p:nvSpPr>
        <p:spPr>
          <a:xfrm>
            <a:off x="1892267" y="5016280"/>
            <a:ext cx="278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>
                <a:solidFill>
                  <a:srgbClr val="B15F51"/>
                </a:solidFill>
              </a:rPr>
              <a:t>62</a:t>
            </a:r>
          </a:p>
          <a:p>
            <a:r>
              <a:rPr lang="en-NZ" sz="1600" dirty="0"/>
              <a:t>Insight illustrations created</a:t>
            </a: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A05FDB4B-029A-450B-8584-6CAC2C92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CCC5C60-6CF3-44E0-BB57-074BC825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Tirohanga</a:t>
            </a:r>
            <a:r>
              <a:rPr lang="en-NZ" dirty="0"/>
              <a:t> </a:t>
            </a:r>
            <a:r>
              <a:rPr lang="en-NZ" dirty="0" err="1"/>
              <a:t>whānui</a:t>
            </a:r>
            <a:r>
              <a:rPr lang="en-NZ" dirty="0"/>
              <a:t> - overview</a:t>
            </a:r>
          </a:p>
        </p:txBody>
      </p:sp>
    </p:spTree>
    <p:extLst>
      <p:ext uri="{BB962C8B-B14F-4D97-AF65-F5344CB8AC3E}">
        <p14:creationId xmlns:p14="http://schemas.microsoft.com/office/powerpoint/2010/main" val="2639402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A05FDB4B-029A-450B-8584-6CAC2C92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08F09F-9563-4D6D-BFBA-18488A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Ngā</a:t>
            </a:r>
            <a:r>
              <a:rPr lang="en-NZ" dirty="0"/>
              <a:t> </a:t>
            </a:r>
            <a:r>
              <a:rPr lang="en-NZ" dirty="0" err="1"/>
              <a:t>whakaritenga</a:t>
            </a:r>
            <a:r>
              <a:rPr lang="en-NZ" dirty="0"/>
              <a:t> - outline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71371E-A6BB-4682-B73A-146B3FBD76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10" y="1103584"/>
            <a:ext cx="4721906" cy="4949824"/>
          </a:xfrm>
        </p:spPr>
        <p:txBody>
          <a:bodyPr/>
          <a:lstStyle/>
          <a:p>
            <a:pPr marL="285750" indent="-285750"/>
            <a:r>
              <a:rPr lang="en-NZ" dirty="0"/>
              <a:t>There were two parts to the wānanga that used breakout rooms, Miro, and </a:t>
            </a:r>
            <a:r>
              <a:rPr lang="en-NZ" dirty="0" err="1"/>
              <a:t>hā</a:t>
            </a:r>
            <a:r>
              <a:rPr lang="en-NZ" dirty="0"/>
              <a:t> </a:t>
            </a:r>
            <a:r>
              <a:rPr lang="en-NZ" dirty="0" err="1"/>
              <a:t>ki</a:t>
            </a:r>
            <a:r>
              <a:rPr lang="en-NZ" dirty="0"/>
              <a:t> </a:t>
            </a:r>
            <a:r>
              <a:rPr lang="en-NZ" dirty="0" err="1"/>
              <a:t>roto</a:t>
            </a:r>
            <a:r>
              <a:rPr lang="en-NZ" dirty="0"/>
              <a:t>, </a:t>
            </a:r>
            <a:r>
              <a:rPr lang="en-NZ" dirty="0" err="1"/>
              <a:t>hā</a:t>
            </a:r>
            <a:r>
              <a:rPr lang="en-NZ" dirty="0"/>
              <a:t> </a:t>
            </a:r>
            <a:r>
              <a:rPr lang="en-NZ" dirty="0" err="1"/>
              <a:t>ki</a:t>
            </a:r>
            <a:r>
              <a:rPr lang="en-NZ" dirty="0"/>
              <a:t> </a:t>
            </a:r>
            <a:r>
              <a:rPr lang="en-NZ" dirty="0" err="1"/>
              <a:t>waho</a:t>
            </a:r>
            <a:r>
              <a:rPr lang="en-NZ" dirty="0"/>
              <a:t> meditation.</a:t>
            </a:r>
            <a:br>
              <a:rPr lang="en-NZ" dirty="0"/>
            </a:br>
            <a:endParaRPr lang="en-NZ" dirty="0"/>
          </a:p>
          <a:p>
            <a:pPr marL="285750" indent="-285750"/>
            <a:r>
              <a:rPr lang="en-NZ" b="1" dirty="0"/>
              <a:t>Part 1: </a:t>
            </a:r>
            <a:r>
              <a:rPr lang="en-NZ" b="1" dirty="0">
                <a:solidFill>
                  <a:srgbClr val="B15F51"/>
                </a:solidFill>
              </a:rPr>
              <a:t>Whanaungatanga</a:t>
            </a:r>
            <a:r>
              <a:rPr lang="en-NZ" dirty="0"/>
              <a:t> – understanding </a:t>
            </a:r>
            <a:r>
              <a:rPr lang="en-NZ" dirty="0" err="1"/>
              <a:t>ko</a:t>
            </a:r>
            <a:r>
              <a:rPr lang="en-NZ" dirty="0"/>
              <a:t> </a:t>
            </a:r>
            <a:r>
              <a:rPr lang="en-NZ" dirty="0" err="1"/>
              <a:t>wai</a:t>
            </a:r>
            <a:r>
              <a:rPr lang="en-NZ" dirty="0"/>
              <a:t> </a:t>
            </a:r>
            <a:r>
              <a:rPr lang="en-NZ" dirty="0" err="1"/>
              <a:t>koe</a:t>
            </a:r>
            <a:r>
              <a:rPr lang="en-NZ" dirty="0"/>
              <a:t>?, </a:t>
            </a:r>
            <a:r>
              <a:rPr lang="en-NZ" dirty="0" err="1"/>
              <a:t>nō</a:t>
            </a:r>
            <a:r>
              <a:rPr lang="en-NZ" dirty="0"/>
              <a:t> </a:t>
            </a:r>
            <a:r>
              <a:rPr lang="en-NZ" dirty="0" err="1"/>
              <a:t>hea</a:t>
            </a:r>
            <a:r>
              <a:rPr lang="en-NZ" dirty="0"/>
              <a:t> </a:t>
            </a:r>
            <a:r>
              <a:rPr lang="en-NZ" dirty="0" err="1"/>
              <a:t>koe</a:t>
            </a:r>
            <a:r>
              <a:rPr lang="en-NZ" dirty="0"/>
              <a:t>?, taonga and their connection to, and understanding of, </a:t>
            </a:r>
            <a:r>
              <a:rPr lang="en-NZ" dirty="0" err="1"/>
              <a:t>mātauranga</a:t>
            </a:r>
            <a:r>
              <a:rPr lang="en-NZ" dirty="0"/>
              <a:t> Māori. This enabled </a:t>
            </a:r>
            <a:r>
              <a:rPr lang="en-NZ" dirty="0" err="1"/>
              <a:t>kaimahi</a:t>
            </a:r>
            <a:r>
              <a:rPr lang="en-NZ" dirty="0"/>
              <a:t> to connect through </a:t>
            </a:r>
            <a:r>
              <a:rPr lang="en-NZ" dirty="0" err="1"/>
              <a:t>tātai</a:t>
            </a:r>
            <a:r>
              <a:rPr lang="en-NZ" dirty="0"/>
              <a:t> whakapapa (</a:t>
            </a:r>
            <a:r>
              <a:rPr lang="en-NZ" dirty="0" err="1"/>
              <a:t>hapū</a:t>
            </a:r>
            <a:r>
              <a:rPr lang="en-NZ" dirty="0"/>
              <a:t>/iwi) and </a:t>
            </a:r>
            <a:r>
              <a:rPr lang="en-NZ" dirty="0" err="1"/>
              <a:t>whakaaro</a:t>
            </a:r>
            <a:r>
              <a:rPr lang="en-NZ" dirty="0"/>
              <a:t> Māori, before engaging in a deeper discussion. </a:t>
            </a:r>
          </a:p>
          <a:p>
            <a:pPr marL="285750" indent="-285750"/>
            <a:endParaRPr lang="en-NZ" dirty="0"/>
          </a:p>
          <a:p>
            <a:pPr marL="285750" indent="-285750"/>
            <a:r>
              <a:rPr lang="en-NZ" b="1" dirty="0"/>
              <a:t>Part 2: </a:t>
            </a:r>
            <a:r>
              <a:rPr lang="en-NZ" b="1" dirty="0" err="1">
                <a:solidFill>
                  <a:srgbClr val="B15F51"/>
                </a:solidFill>
              </a:rPr>
              <a:t>Whakawhiti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b="1" dirty="0" err="1">
                <a:solidFill>
                  <a:srgbClr val="B15F51"/>
                </a:solidFill>
              </a:rPr>
              <a:t>kōrero</a:t>
            </a:r>
            <a:r>
              <a:rPr lang="en-NZ" b="1" dirty="0">
                <a:solidFill>
                  <a:srgbClr val="B15F51"/>
                </a:solidFill>
              </a:rPr>
              <a:t>, </a:t>
            </a:r>
            <a:r>
              <a:rPr lang="en-NZ" b="1" dirty="0" err="1">
                <a:solidFill>
                  <a:srgbClr val="B15F51"/>
                </a:solidFill>
              </a:rPr>
              <a:t>whakawhiti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b="1" dirty="0" err="1">
                <a:solidFill>
                  <a:srgbClr val="B15F51"/>
                </a:solidFill>
              </a:rPr>
              <a:t>whakaaro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dirty="0"/>
              <a:t>– three segments, me </a:t>
            </a:r>
            <a:r>
              <a:rPr lang="en-NZ" dirty="0" err="1"/>
              <a:t>huri</a:t>
            </a:r>
            <a:r>
              <a:rPr lang="en-NZ" dirty="0"/>
              <a:t> </a:t>
            </a:r>
            <a:r>
              <a:rPr lang="en-NZ" dirty="0" err="1"/>
              <a:t>whakamuri</a:t>
            </a:r>
            <a:r>
              <a:rPr lang="en-NZ" dirty="0"/>
              <a:t>, ka </a:t>
            </a:r>
            <a:r>
              <a:rPr lang="en-NZ" dirty="0" err="1"/>
              <a:t>titiro</a:t>
            </a:r>
            <a:r>
              <a:rPr lang="en-NZ" dirty="0"/>
              <a:t> </a:t>
            </a:r>
            <a:r>
              <a:rPr lang="en-NZ" dirty="0" err="1"/>
              <a:t>whakamua</a:t>
            </a:r>
            <a:r>
              <a:rPr lang="en-NZ" dirty="0"/>
              <a:t>, ka </a:t>
            </a:r>
            <a:r>
              <a:rPr lang="en-NZ" dirty="0" err="1"/>
              <a:t>tupu</a:t>
            </a:r>
            <a:r>
              <a:rPr lang="en-NZ" dirty="0"/>
              <a:t> ka </a:t>
            </a:r>
            <a:r>
              <a:rPr lang="en-NZ" dirty="0" err="1"/>
              <a:t>ora</a:t>
            </a:r>
            <a:r>
              <a:rPr lang="en-NZ" dirty="0"/>
              <a:t>.</a:t>
            </a:r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5FCEC174-7BD7-4700-BDCE-61B287AFB497}"/>
              </a:ext>
            </a:extLst>
          </p:cNvPr>
          <p:cNvSpPr txBox="1">
            <a:spLocks/>
          </p:cNvSpPr>
          <p:nvPr/>
        </p:nvSpPr>
        <p:spPr>
          <a:xfrm>
            <a:off x="6633682" y="1103584"/>
            <a:ext cx="5215065" cy="49498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000" lvl="1"/>
            <a:r>
              <a:rPr lang="en-US" sz="1600" b="1" dirty="0">
                <a:solidFill>
                  <a:srgbClr val="C27518"/>
                </a:solidFill>
              </a:rPr>
              <a:t>Me </a:t>
            </a:r>
            <a:r>
              <a:rPr lang="en-US" sz="1600" b="1" dirty="0" err="1">
                <a:solidFill>
                  <a:srgbClr val="C27518"/>
                </a:solidFill>
              </a:rPr>
              <a:t>huri</a:t>
            </a:r>
            <a:r>
              <a:rPr lang="en-US" sz="1600" b="1" dirty="0">
                <a:solidFill>
                  <a:srgbClr val="C27518"/>
                </a:solidFill>
              </a:rPr>
              <a:t> </a:t>
            </a:r>
            <a:r>
              <a:rPr lang="en-US" sz="1600" b="1" dirty="0" err="1">
                <a:solidFill>
                  <a:srgbClr val="C27518"/>
                </a:solidFill>
              </a:rPr>
              <a:t>whakamuri</a:t>
            </a:r>
            <a:r>
              <a:rPr lang="en-US" sz="1600" dirty="0">
                <a:solidFill>
                  <a:srgbClr val="C27518"/>
                </a:solidFill>
              </a:rPr>
              <a:t> </a:t>
            </a:r>
            <a:r>
              <a:rPr lang="en-US" sz="1600" dirty="0"/>
              <a:t>– looking back; locating yourself with your </a:t>
            </a:r>
            <a:r>
              <a:rPr lang="en-US" sz="1600" dirty="0" err="1"/>
              <a:t>whānau</a:t>
            </a:r>
            <a:r>
              <a:rPr lang="en-US" sz="1600" dirty="0"/>
              <a:t>, </a:t>
            </a:r>
            <a:r>
              <a:rPr lang="en-US" sz="1600" dirty="0" err="1"/>
              <a:t>hapū</a:t>
            </a:r>
            <a:r>
              <a:rPr lang="en-US" sz="1600" dirty="0"/>
              <a:t>, iwi in a position of thriving prosperity and wellbeing, what has this looked and felt like? What would we carry forward?</a:t>
            </a:r>
          </a:p>
          <a:p>
            <a:pPr marL="612000" lvl="1"/>
            <a:endParaRPr lang="en-NZ" sz="1600" dirty="0"/>
          </a:p>
          <a:p>
            <a:pPr marL="611505" lvl="1"/>
            <a:r>
              <a:rPr lang="en-US" sz="1600" b="1" dirty="0">
                <a:solidFill>
                  <a:srgbClr val="C27518"/>
                </a:solidFill>
              </a:rPr>
              <a:t>Ka </a:t>
            </a:r>
            <a:r>
              <a:rPr lang="en-US" sz="1600" b="1" dirty="0" err="1">
                <a:solidFill>
                  <a:srgbClr val="C27518"/>
                </a:solidFill>
              </a:rPr>
              <a:t>titiro</a:t>
            </a:r>
            <a:r>
              <a:rPr lang="en-US" sz="1600" b="1" dirty="0">
                <a:solidFill>
                  <a:srgbClr val="C27518"/>
                </a:solidFill>
              </a:rPr>
              <a:t> </a:t>
            </a:r>
            <a:r>
              <a:rPr lang="en-US" sz="1600" b="1" dirty="0" err="1">
                <a:solidFill>
                  <a:srgbClr val="C27518"/>
                </a:solidFill>
              </a:rPr>
              <a:t>whakamua</a:t>
            </a:r>
            <a:r>
              <a:rPr lang="en-US" sz="1600" dirty="0">
                <a:solidFill>
                  <a:srgbClr val="C27518"/>
                </a:solidFill>
              </a:rPr>
              <a:t> </a:t>
            </a:r>
            <a:r>
              <a:rPr lang="en-US" sz="1600" dirty="0"/>
              <a:t>– looking forward; locating yourself with your </a:t>
            </a:r>
            <a:r>
              <a:rPr lang="en-US" sz="1600" dirty="0" err="1"/>
              <a:t>whānau</a:t>
            </a:r>
            <a:r>
              <a:rPr lang="en-US" sz="1600" dirty="0"/>
              <a:t>, </a:t>
            </a:r>
            <a:r>
              <a:rPr lang="en-US" sz="1600" dirty="0" err="1"/>
              <a:t>hapū</a:t>
            </a:r>
            <a:r>
              <a:rPr lang="en-US" sz="1600" dirty="0"/>
              <a:t>, iwi in a position of thriving prosperity and wellbeing, what will this look like in a changing heritage sector landscape?</a:t>
            </a:r>
            <a:br>
              <a:rPr lang="en-US" sz="1600" dirty="0"/>
            </a:br>
            <a:endParaRPr lang="en-NZ" sz="1600" dirty="0"/>
          </a:p>
          <a:p>
            <a:pPr marL="611505" lvl="1"/>
            <a:r>
              <a:rPr lang="en-US" sz="1600" b="1" dirty="0">
                <a:solidFill>
                  <a:srgbClr val="C27518"/>
                </a:solidFill>
              </a:rPr>
              <a:t>Ka </a:t>
            </a:r>
            <a:r>
              <a:rPr lang="en-US" sz="1600" b="1" dirty="0" err="1">
                <a:solidFill>
                  <a:srgbClr val="C27518"/>
                </a:solidFill>
              </a:rPr>
              <a:t>tupu</a:t>
            </a:r>
            <a:r>
              <a:rPr lang="en-US" sz="1600" b="1" dirty="0">
                <a:solidFill>
                  <a:srgbClr val="C27518"/>
                </a:solidFill>
              </a:rPr>
              <a:t>, ka </a:t>
            </a:r>
            <a:r>
              <a:rPr lang="en-US" sz="1600" b="1" dirty="0" err="1">
                <a:solidFill>
                  <a:srgbClr val="C27518"/>
                </a:solidFill>
              </a:rPr>
              <a:t>ora</a:t>
            </a:r>
            <a:r>
              <a:rPr lang="en-US" sz="1600" dirty="0">
                <a:solidFill>
                  <a:srgbClr val="C27518"/>
                </a:solidFill>
              </a:rPr>
              <a:t> </a:t>
            </a:r>
            <a:r>
              <a:rPr lang="en-US" sz="1600" dirty="0"/>
              <a:t>– seeing ourselves in </a:t>
            </a:r>
            <a:r>
              <a:rPr lang="en-US" sz="1600" dirty="0" err="1"/>
              <a:t>Tiriti</a:t>
            </a:r>
            <a:r>
              <a:rPr lang="en-US" sz="1600" dirty="0"/>
              <a:t>-led,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ao</a:t>
            </a:r>
            <a:r>
              <a:rPr lang="en-US" sz="1600" dirty="0"/>
              <a:t> Māori embedded engagement, environments (physical and digital), and services. How do we demonstrate and increase our value-add as a collective for the benefit of others? What does our shared identity look like to your </a:t>
            </a:r>
            <a:r>
              <a:rPr lang="en-US" sz="1600" dirty="0" err="1"/>
              <a:t>whānau</a:t>
            </a:r>
            <a:r>
              <a:rPr lang="en-US" sz="1600" dirty="0"/>
              <a:t>, </a:t>
            </a:r>
            <a:r>
              <a:rPr lang="en-US" sz="1600" dirty="0" err="1"/>
              <a:t>hapū</a:t>
            </a:r>
            <a:r>
              <a:rPr lang="en-US" sz="1600" dirty="0"/>
              <a:t> and iwi?  (NB: the previous two segments inform the outputs for this segment)</a:t>
            </a:r>
          </a:p>
        </p:txBody>
      </p:sp>
      <p:pic>
        <p:nvPicPr>
          <p:cNvPr id="28" name="Graphic 27" descr="Cycle with people">
            <a:extLst>
              <a:ext uri="{FF2B5EF4-FFF2-40B4-BE49-F238E27FC236}">
                <a16:creationId xmlns:a16="http://schemas.microsoft.com/office/drawing/2014/main" id="{4E2F51DB-E421-4655-B6DE-75A1C530D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055" y="867282"/>
            <a:ext cx="1529150" cy="1529150"/>
          </a:xfrm>
          <a:prstGeom prst="rect">
            <a:avLst/>
          </a:prstGeom>
        </p:spPr>
      </p:pic>
      <p:pic>
        <p:nvPicPr>
          <p:cNvPr id="29" name="Graphic 28" descr="Eyes">
            <a:extLst>
              <a:ext uri="{FF2B5EF4-FFF2-40B4-BE49-F238E27FC236}">
                <a16:creationId xmlns:a16="http://schemas.microsoft.com/office/drawing/2014/main" id="{9D619414-5D3B-4921-AD43-545FE1F6E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7771" y="2419751"/>
            <a:ext cx="1074915" cy="1074915"/>
          </a:xfrm>
          <a:prstGeom prst="rect">
            <a:avLst/>
          </a:prstGeom>
        </p:spPr>
      </p:pic>
      <p:pic>
        <p:nvPicPr>
          <p:cNvPr id="30" name="Graphic 29" descr="Open hand with plant">
            <a:extLst>
              <a:ext uri="{FF2B5EF4-FFF2-40B4-BE49-F238E27FC236}">
                <a16:creationId xmlns:a16="http://schemas.microsoft.com/office/drawing/2014/main" id="{596D5124-9B4A-415D-BFD0-6481F30B1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6675" y="3726134"/>
            <a:ext cx="1218752" cy="121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4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C58B36-EAF8-43A8-A02A-F2769385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2" y="2221140"/>
            <a:ext cx="2487384" cy="4688230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A05FDB4B-029A-450B-8584-6CAC2C92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08F09F-9563-4D6D-BFBA-18488A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Ngā</a:t>
            </a:r>
            <a:r>
              <a:rPr lang="en-NZ" dirty="0"/>
              <a:t> </a:t>
            </a:r>
            <a:r>
              <a:rPr lang="en-NZ" dirty="0" err="1"/>
              <a:t>whakaritenga</a:t>
            </a:r>
            <a:r>
              <a:rPr lang="en-NZ" dirty="0"/>
              <a:t> -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1E2C8-AC8B-4CBA-AEDA-D88E60EBD0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1609" y="1041940"/>
            <a:ext cx="11441204" cy="49498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NZ" dirty="0"/>
              <a:t>Following the wānanga, the Miro boards were kept open for the remainder of the week and </a:t>
            </a:r>
            <a:r>
              <a:rPr lang="en-NZ" dirty="0" err="1"/>
              <a:t>kaimahi</a:t>
            </a:r>
            <a:r>
              <a:rPr lang="en-NZ" dirty="0"/>
              <a:t> were encouraged to re-enter and add any further </a:t>
            </a:r>
            <a:r>
              <a:rPr lang="en-NZ" dirty="0" err="1"/>
              <a:t>whakaaro</a:t>
            </a:r>
            <a:r>
              <a:rPr lang="en-NZ" dirty="0"/>
              <a:t> or moments of inspiration.</a:t>
            </a:r>
          </a:p>
          <a:p>
            <a:endParaRPr lang="en-NZ" dirty="0"/>
          </a:p>
          <a:p>
            <a:r>
              <a:rPr lang="en-NZ" dirty="0"/>
              <a:t>The </a:t>
            </a:r>
            <a:r>
              <a:rPr lang="en-NZ" b="1" dirty="0" err="1">
                <a:solidFill>
                  <a:srgbClr val="B15F51"/>
                </a:solidFill>
              </a:rPr>
              <a:t>kōrero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dirty="0"/>
              <a:t>captured</a:t>
            </a:r>
            <a:r>
              <a:rPr lang="en-NZ" b="1" dirty="0">
                <a:solidFill>
                  <a:srgbClr val="B15F51"/>
                </a:solidFill>
              </a:rPr>
              <a:t> </a:t>
            </a:r>
            <a:r>
              <a:rPr lang="en-NZ" dirty="0"/>
              <a:t>on the boards has been </a:t>
            </a:r>
            <a:r>
              <a:rPr lang="en-NZ" b="1" dirty="0">
                <a:solidFill>
                  <a:srgbClr val="B15F51"/>
                </a:solidFill>
              </a:rPr>
              <a:t>collated and analysed </a:t>
            </a:r>
            <a:r>
              <a:rPr lang="en-NZ" dirty="0"/>
              <a:t>by both the </a:t>
            </a:r>
            <a:r>
              <a:rPr lang="en-NZ" dirty="0" err="1"/>
              <a:t>Ōkoro</a:t>
            </a:r>
            <a:r>
              <a:rPr lang="en-NZ" dirty="0"/>
              <a:t> working group and </a:t>
            </a:r>
            <a:r>
              <a:rPr lang="en-NZ" dirty="0" err="1"/>
              <a:t>kaimahi</a:t>
            </a:r>
            <a:r>
              <a:rPr lang="en-NZ" dirty="0"/>
              <a:t> from the League of Live Illustrators.</a:t>
            </a:r>
          </a:p>
          <a:p>
            <a:endParaRPr lang="en-NZ" dirty="0"/>
          </a:p>
          <a:p>
            <a:r>
              <a:rPr lang="en-NZ" dirty="0"/>
              <a:t>Inductive thematic analysis was selected as the preferred method. This analysis considered the subjective experiences, verbal, non-verbal and recorded </a:t>
            </a:r>
            <a:r>
              <a:rPr lang="en-NZ"/>
              <a:t>text content.</a:t>
            </a:r>
            <a:endParaRPr lang="en-NZ" dirty="0"/>
          </a:p>
          <a:p>
            <a:endParaRPr lang="en-NZ" dirty="0"/>
          </a:p>
          <a:p>
            <a:r>
              <a:rPr lang="en-NZ" dirty="0"/>
              <a:t>The following slides aim to </a:t>
            </a:r>
            <a:r>
              <a:rPr lang="en-NZ" b="1" dirty="0">
                <a:solidFill>
                  <a:srgbClr val="B15F51"/>
                </a:solidFill>
              </a:rPr>
              <a:t>protect the integrity of the </a:t>
            </a:r>
            <a:r>
              <a:rPr lang="en-NZ" b="1" dirty="0" err="1">
                <a:solidFill>
                  <a:srgbClr val="B15F51"/>
                </a:solidFill>
              </a:rPr>
              <a:t>kōrero</a:t>
            </a:r>
            <a:r>
              <a:rPr lang="en-NZ" b="1" dirty="0">
                <a:solidFill>
                  <a:srgbClr val="B15F51"/>
                </a:solidFill>
              </a:rPr>
              <a:t> and </a:t>
            </a:r>
            <a:r>
              <a:rPr lang="en-NZ" b="1" dirty="0" err="1">
                <a:solidFill>
                  <a:srgbClr val="B15F51"/>
                </a:solidFill>
              </a:rPr>
              <a:t>wairua</a:t>
            </a:r>
            <a:r>
              <a:rPr lang="en-NZ" b="1" dirty="0">
                <a:solidFill>
                  <a:srgbClr val="B15F51"/>
                </a:solidFill>
              </a:rPr>
              <a:t> of our wānanga</a:t>
            </a:r>
            <a:r>
              <a:rPr lang="en-NZ" dirty="0"/>
              <a:t>. Whilst an attempt has been made to theme and group insights, the majority is maintained in full to ensure the diversity of Māori voices is retained and included via our </a:t>
            </a:r>
            <a:r>
              <a:rPr lang="en-NZ" dirty="0" err="1"/>
              <a:t>miro</a:t>
            </a:r>
            <a:r>
              <a:rPr lang="en-NZ" dirty="0"/>
              <a:t> boards. </a:t>
            </a:r>
          </a:p>
          <a:p>
            <a:endParaRPr lang="en-NZ" dirty="0"/>
          </a:p>
          <a:p>
            <a:r>
              <a:rPr lang="en-NZ" dirty="0"/>
              <a:t>The slides include a key output from the whanaungatanga sessions, </a:t>
            </a:r>
            <a:r>
              <a:rPr lang="en-NZ" dirty="0" err="1"/>
              <a:t>whakaaro</a:t>
            </a:r>
            <a:r>
              <a:rPr lang="en-NZ" dirty="0"/>
              <a:t>/</a:t>
            </a:r>
            <a:r>
              <a:rPr lang="en-NZ" dirty="0" err="1"/>
              <a:t>kōrero</a:t>
            </a:r>
            <a:r>
              <a:rPr lang="en-NZ" dirty="0"/>
              <a:t> highlights, overarching themes and associated illustrations. 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3246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85EF34-DEE3-4937-91B0-79E3EB92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56305" y="2171046"/>
            <a:ext cx="2486372" cy="4686954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CE62AC5-BD5D-4E53-90EA-4D85CB84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D4B39-7EB7-4E7F-9C40-B338A774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Whanaungatanga </a:t>
            </a:r>
            <a:r>
              <a:rPr lang="en-NZ" sz="2800" dirty="0"/>
              <a:t>(One word to describe what </a:t>
            </a:r>
            <a:r>
              <a:rPr lang="en-NZ" sz="2800" dirty="0" err="1"/>
              <a:t>mātauranga</a:t>
            </a:r>
            <a:r>
              <a:rPr lang="en-NZ" sz="2800" dirty="0"/>
              <a:t> Māori means to you)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36187E-E67E-4C36-B017-BDCF5C13DFC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0" y="810418"/>
            <a:ext cx="11044681" cy="58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4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3A3ADE-CE80-4277-A75A-65B4207BB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61" y="950447"/>
            <a:ext cx="7101078" cy="4957105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0BB28DE-9A93-47FC-BE22-AC8FD02A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4488" y="6373088"/>
            <a:ext cx="2149390" cy="365125"/>
          </a:xfrm>
        </p:spPr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</p:spTree>
    <p:extLst>
      <p:ext uri="{BB962C8B-B14F-4D97-AF65-F5344CB8AC3E}">
        <p14:creationId xmlns:p14="http://schemas.microsoft.com/office/powerpoint/2010/main" val="896756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C58B36-EAF8-43A8-A02A-F27693850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2" y="2210866"/>
            <a:ext cx="2487384" cy="4688230"/>
          </a:xfrm>
          <a:prstGeom prst="rect">
            <a:avLst/>
          </a:prstGeom>
        </p:spPr>
      </p:pic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A05FDB4B-029A-450B-8584-6CAC2C92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AU" sz="900" dirty="0"/>
              <a:t>Ōkoro – Wānanga kaimahi Māori insights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08F09F-9563-4D6D-BFBA-18488A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Me </a:t>
            </a:r>
            <a:r>
              <a:rPr lang="en-NZ" dirty="0" err="1"/>
              <a:t>huri</a:t>
            </a:r>
            <a:r>
              <a:rPr lang="en-NZ" dirty="0"/>
              <a:t> </a:t>
            </a:r>
            <a:r>
              <a:rPr lang="en-NZ" dirty="0" err="1"/>
              <a:t>whakamuri</a:t>
            </a:r>
            <a:r>
              <a:rPr lang="en-NZ" dirty="0"/>
              <a:t> -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1E2C8-AC8B-4CBA-AEDA-D88E60EBD0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8733" y="1190393"/>
            <a:ext cx="11441204" cy="4949824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NZ" dirty="0">
                <a:solidFill>
                  <a:prstClr val="black"/>
                </a:solidFill>
              </a:rPr>
              <a:t>Me </a:t>
            </a:r>
            <a:r>
              <a:rPr lang="en-NZ" dirty="0" err="1">
                <a:solidFill>
                  <a:prstClr val="black"/>
                </a:solidFill>
              </a:rPr>
              <a:t>huri</a:t>
            </a:r>
            <a:r>
              <a:rPr lang="en-NZ" dirty="0">
                <a:solidFill>
                  <a:prstClr val="black"/>
                </a:solidFill>
              </a:rPr>
              <a:t> </a:t>
            </a:r>
            <a:r>
              <a:rPr lang="en-NZ" dirty="0" err="1">
                <a:solidFill>
                  <a:prstClr val="black"/>
                </a:solidFill>
              </a:rPr>
              <a:t>whakamuri</a:t>
            </a:r>
            <a:r>
              <a:rPr lang="en-NZ" dirty="0">
                <a:solidFill>
                  <a:prstClr val="black"/>
                </a:solidFill>
              </a:rPr>
              <a:t> - looking back; locating yourself with your </a:t>
            </a:r>
            <a:r>
              <a:rPr lang="en-NZ" dirty="0" err="1">
                <a:solidFill>
                  <a:prstClr val="black"/>
                </a:solidFill>
              </a:rPr>
              <a:t>whānau</a:t>
            </a:r>
            <a:r>
              <a:rPr lang="en-NZ" dirty="0">
                <a:solidFill>
                  <a:prstClr val="black"/>
                </a:solidFill>
              </a:rPr>
              <a:t>, </a:t>
            </a:r>
            <a:r>
              <a:rPr lang="en-NZ" dirty="0" err="1">
                <a:solidFill>
                  <a:prstClr val="black"/>
                </a:solidFill>
              </a:rPr>
              <a:t>hapū</a:t>
            </a:r>
            <a:r>
              <a:rPr lang="en-NZ" dirty="0">
                <a:solidFill>
                  <a:prstClr val="black"/>
                </a:solidFill>
              </a:rPr>
              <a:t>, iwi in a position of thriving prosperity and wellbeing, what has this looked and felt like? What would we carry forward?</a:t>
            </a: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marL="285750" indent="-285750"/>
            <a:r>
              <a:rPr lang="en-NZ" dirty="0"/>
              <a:t>We would take our </a:t>
            </a:r>
            <a:r>
              <a:rPr lang="en-NZ" b="1" dirty="0" err="1">
                <a:solidFill>
                  <a:srgbClr val="BBB32C"/>
                </a:solidFill>
              </a:rPr>
              <a:t>tīpuna</a:t>
            </a:r>
            <a:r>
              <a:rPr lang="en-NZ" b="1" dirty="0">
                <a:solidFill>
                  <a:srgbClr val="BBB32C"/>
                </a:solidFill>
              </a:rPr>
              <a:t>, their stories and the hope for the future that they carried with them</a:t>
            </a:r>
            <a:r>
              <a:rPr lang="en-NZ" dirty="0">
                <a:solidFill>
                  <a:srgbClr val="BBB32C"/>
                </a:solidFill>
              </a:rPr>
              <a:t>. </a:t>
            </a:r>
            <a:r>
              <a:rPr lang="en-NZ" dirty="0"/>
              <a:t>With this is the idea that our whenua would be healthy, our kai would be healthy, our </a:t>
            </a:r>
            <a:r>
              <a:rPr lang="en-NZ" dirty="0" err="1"/>
              <a:t>rongoā</a:t>
            </a:r>
            <a:r>
              <a:rPr lang="en-NZ" dirty="0"/>
              <a:t> would be healthy and used, and together we would be a healthy people, who work collectively to move forward. </a:t>
            </a:r>
            <a:r>
              <a:rPr lang="en-NZ" b="1" dirty="0">
                <a:solidFill>
                  <a:srgbClr val="BBB32C"/>
                </a:solidFill>
              </a:rPr>
              <a:t>We find safety and security in the way we engage with each other and the world around us.</a:t>
            </a:r>
          </a:p>
          <a:p>
            <a:endParaRPr lang="en-NZ" dirty="0"/>
          </a:p>
          <a:p>
            <a:pPr marL="285750" indent="-285750"/>
            <a:r>
              <a:rPr lang="en-NZ" dirty="0"/>
              <a:t>As is seen clearly in the past and now, </a:t>
            </a:r>
            <a:r>
              <a:rPr lang="en-NZ" b="1" dirty="0" err="1">
                <a:solidFill>
                  <a:srgbClr val="BBB32C"/>
                </a:solidFill>
              </a:rPr>
              <a:t>mātauranga</a:t>
            </a:r>
            <a:r>
              <a:rPr lang="en-NZ" b="1" dirty="0">
                <a:solidFill>
                  <a:srgbClr val="BBB32C"/>
                </a:solidFill>
              </a:rPr>
              <a:t> Māori cannot be captured by a single definition or thought</a:t>
            </a:r>
            <a:r>
              <a:rPr lang="en-NZ" dirty="0"/>
              <a:t>. We would also recognise that </a:t>
            </a:r>
            <a:r>
              <a:rPr lang="en-NZ" dirty="0" err="1"/>
              <a:t>mātauranga</a:t>
            </a:r>
            <a:r>
              <a:rPr lang="en-NZ" dirty="0"/>
              <a:t> Māori is about our learning journey and is a place for both experts and those who need to grow that knowledge and experience. </a:t>
            </a:r>
          </a:p>
          <a:p>
            <a:endParaRPr lang="en-NZ" dirty="0"/>
          </a:p>
          <a:p>
            <a:pPr marL="285750" indent="-285750"/>
            <a:r>
              <a:rPr lang="en-NZ" dirty="0"/>
              <a:t>Our whakapapa, </a:t>
            </a:r>
            <a:r>
              <a:rPr lang="en-NZ" dirty="0" err="1"/>
              <a:t>pūrākau</a:t>
            </a:r>
            <a:r>
              <a:rPr lang="en-NZ" dirty="0"/>
              <a:t> and histories would be available for our </a:t>
            </a:r>
            <a:r>
              <a:rPr lang="en-NZ" dirty="0" err="1"/>
              <a:t>whānau</a:t>
            </a:r>
            <a:r>
              <a:rPr lang="en-NZ" dirty="0"/>
              <a:t>, </a:t>
            </a:r>
            <a:r>
              <a:rPr lang="en-NZ" dirty="0" err="1"/>
              <a:t>hapū</a:t>
            </a:r>
            <a:r>
              <a:rPr lang="en-NZ" dirty="0"/>
              <a:t>, iwi. Barriers to finding those would be removed, we would not have to ask permission for information that tells us who we are, and </a:t>
            </a:r>
            <a:r>
              <a:rPr lang="en-NZ" b="1" dirty="0">
                <a:solidFill>
                  <a:srgbClr val="BBB32C"/>
                </a:solidFill>
              </a:rPr>
              <a:t>we would be strengthening who we are in our cultural identity. </a:t>
            </a:r>
            <a:r>
              <a:rPr lang="en-NZ" dirty="0" err="1"/>
              <a:t>Hapū</a:t>
            </a:r>
            <a:r>
              <a:rPr lang="en-NZ" dirty="0"/>
              <a:t> would be living and flourishing on their </a:t>
            </a:r>
            <a:r>
              <a:rPr lang="en-NZ" dirty="0" err="1"/>
              <a:t>hau</a:t>
            </a:r>
            <a:r>
              <a:rPr lang="en-NZ" dirty="0"/>
              <a:t> </a:t>
            </a:r>
            <a:r>
              <a:rPr lang="en-NZ" dirty="0" err="1"/>
              <a:t>kainga</a:t>
            </a:r>
            <a:r>
              <a:rPr lang="en-NZ" dirty="0"/>
              <a:t>/whenua </a:t>
            </a:r>
            <a:r>
              <a:rPr lang="en-NZ" dirty="0" err="1"/>
              <a:t>rangatira</a:t>
            </a:r>
            <a:r>
              <a:rPr lang="en-NZ" dirty="0"/>
              <a:t>, multiple generations living together, loving each other on flourishing land that is bursting with abundance. </a:t>
            </a:r>
          </a:p>
          <a:p>
            <a:endParaRPr lang="en-NZ" dirty="0"/>
          </a:p>
          <a:p>
            <a:pPr marL="285750" indent="-285750"/>
            <a:r>
              <a:rPr lang="en-NZ" dirty="0"/>
              <a:t>At the end of the day, </a:t>
            </a:r>
            <a:r>
              <a:rPr lang="en-NZ" b="1" dirty="0">
                <a:solidFill>
                  <a:srgbClr val="BBB32C"/>
                </a:solidFill>
              </a:rPr>
              <a:t>we would have good governance, succession planning and good connections.</a:t>
            </a: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pPr lvl="0"/>
            <a:endParaRPr lang="en-NZ" dirty="0">
              <a:solidFill>
                <a:prstClr val="black"/>
              </a:solidFill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55558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3TopicNote xmlns="01be4277-2979-4a68-876d-b92b25fceece">
      <Terms xmlns="http://schemas.microsoft.com/office/infopath/2007/PartnerControls"/>
    </C3TopicNote>
    <TaxKeywordTaxHTField xmlns="d45a86d5-53d0-408c-921b-7766774706c7">
      <Terms xmlns="http://schemas.microsoft.com/office/infopath/2007/PartnerControls"/>
    </TaxKeywordTaxHTField>
    <DIANotes xmlns="d45a86d5-53d0-408c-921b-7766774706c7">Mātauranga Māori pillar - Te Ara Tahi</DIANotes>
    <TaxCatchAll xmlns="d45a86d5-53d0-408c-921b-7766774706c7">
      <Value>4</Value>
      <Value>3</Value>
    </TaxCatchAll>
    <_dlc_DocId xmlns="d45a86d5-53d0-408c-921b-7766774706c7">UPKH2V75NZ2K-1262979168-2660</_dlc_DocId>
    <_dlc_DocIdUrl xmlns="d45a86d5-53d0-408c-921b-7766774706c7">
      <Url>https://dia.cohesion.net.nz/Sites/COM/CAE/_layouts/15/DocIdRedir.aspx?ID=UPKH2V75NZ2K-1262979168-2660</Url>
      <Description>UPKH2V75NZ2K-1262979168-2660</Description>
    </_dlc_DocIdUrl>
    <me08187fdc314c17af56ec06a014ed37 xmlns="d45a86d5-53d0-408c-921b-7766774706c7">
      <Terms xmlns="http://schemas.microsoft.com/office/infopath/2007/PartnerControls"/>
    </me08187fdc314c17af56ec06a014ed37>
    <a0ea92efe269497c9f9dd22225dfb7bf xmlns="d45a86d5-53d0-408c-921b-7766774706c7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875d92a8-67e2-4a32-9472-8fe99549e1eb</TermId>
        </TermInfo>
      </Terms>
    </a0ea92efe269497c9f9dd22225dfb7bf>
    <SharedWithUsers xmlns="d45a86d5-53d0-408c-921b-7766774706c7">
      <UserInfo>
        <DisplayName>Katrina Smit</DisplayName>
        <AccountId>6976</AccountId>
        <AccountType/>
      </UserInfo>
      <UserInfo>
        <DisplayName>Alecia Love</DisplayName>
        <AccountId>6116</AccountId>
        <AccountType/>
      </UserInfo>
      <UserInfo>
        <DisplayName>Duncan Boennic</DisplayName>
        <AccountId>6348</AccountId>
        <AccountType/>
      </UserInfo>
      <UserInfo>
        <DisplayName>Jayson Kingsbeer</DisplayName>
        <AccountId>6597</AccountId>
        <AccountType/>
      </UserInfo>
      <UserInfo>
        <DisplayName>Shannon Wellington</DisplayName>
        <AccountId>1712</AccountId>
        <AccountType/>
      </UserInfo>
      <UserInfo>
        <DisplayName>Hoani Lambert</DisplayName>
        <AccountId>5878</AccountId>
        <AccountType/>
      </UserInfo>
      <UserInfo>
        <DisplayName>Nicola Sandford</DisplayName>
        <AccountId>526</AccountId>
        <AccountType/>
      </UserInfo>
      <UserInfo>
        <DisplayName>Anna Ashton</DisplayName>
        <AccountId>6908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llateral Document DIA" ma:contentTypeID="0x0101005496552013C0BA46BE88192D5C6EB20B004AA76D56BE22A94D951A8F3B54FCFC100089149DE0D72FDB478BC3DF0985874865" ma:contentTypeVersion="7" ma:contentTypeDescription="Use for any form of collateral created that is not a publication" ma:contentTypeScope="" ma:versionID="b8b0c2e705069cb0301121cab7b120a6">
  <xsd:schema xmlns:xsd="http://www.w3.org/2001/XMLSchema" xmlns:xs="http://www.w3.org/2001/XMLSchema" xmlns:p="http://schemas.microsoft.com/office/2006/metadata/properties" xmlns:ns3="01be4277-2979-4a68-876d-b92b25fceece" xmlns:ns4="d45a86d5-53d0-408c-921b-7766774706c7" targetNamespace="http://schemas.microsoft.com/office/2006/metadata/properties" ma:root="true" ma:fieldsID="4db1ad90454be3620b0f57a5f873dfbe" ns3:_="" ns4:_="">
    <xsd:import namespace="01be4277-2979-4a68-876d-b92b25fceece"/>
    <xsd:import namespace="d45a86d5-53d0-408c-921b-7766774706c7"/>
    <xsd:element name="properties">
      <xsd:complexType>
        <xsd:sequence>
          <xsd:element name="documentManagement">
            <xsd:complexType>
              <xsd:all>
                <xsd:element ref="ns3:C3TopicNote" minOccurs="0"/>
                <xsd:element ref="ns4:TaxKeywordTaxHTField" minOccurs="0"/>
                <xsd:element ref="ns4:TaxCatchAll" minOccurs="0"/>
                <xsd:element ref="ns4:TaxCatchAllLabel" minOccurs="0"/>
                <xsd:element ref="ns4:a0ea92efe269497c9f9dd22225dfb7bf" minOccurs="0"/>
                <xsd:element ref="ns4:DIANotes" minOccurs="0"/>
                <xsd:element ref="ns4:_dlc_DocId" minOccurs="0"/>
                <xsd:element ref="ns4:_dlc_DocIdUrl" minOccurs="0"/>
                <xsd:element ref="ns4:_dlc_DocIdPersistId" minOccurs="0"/>
                <xsd:element ref="ns4:SharedWithUsers" minOccurs="0"/>
                <xsd:element ref="ns4:me08187fdc314c17af56ec06a014ed37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e4277-2979-4a68-876d-b92b25fceece" elementFormDefault="qualified">
    <xsd:import namespace="http://schemas.microsoft.com/office/2006/documentManagement/types"/>
    <xsd:import namespace="http://schemas.microsoft.com/office/infopath/2007/PartnerControls"/>
    <xsd:element name="C3TopicNote" ma:index="9" nillable="true" ma:taxonomy="true" ma:internalName="C3TopicNote" ma:taxonomyFieldName="C3Topic" ma:displayName="Topic" ma:indexed="true" ma:readOnly="false" ma:default="" ma:fieldId="{6a3fe89f-a6dd-4490-a9c1-3ef38d67b8c7}" ma:sspId="caf61cd4-0327-4679-8f8a-6e41773e81e7" ma:termSetId="d54c9b5d-deb3-4eb2-a9c5-fdee609ccd92" ma:anchorId="6bc0dfb5-7287-46c2-99c5-e16fe35670e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5a86d5-53d0-408c-921b-7766774706c7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1" nillable="true" ma:taxonomy="true" ma:internalName="TaxKeywordTaxHTField" ma:taxonomyFieldName="TaxKeyword" ma:displayName="Enterprise Keywords" ma:fieldId="{23f27201-bee3-471e-b2e7-b64fd8b7ca38}" ma:taxonomyMulti="true" ma:sspId="caf61cd4-0327-4679-8f8a-6e41773e81e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1f1f42c7-84fe-4a8a-a4b1-3000adaf7354}" ma:internalName="TaxCatchAll" ma:showField="CatchAllData" ma:web="d45a86d5-53d0-408c-921b-776677470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1f1f42c7-84fe-4a8a-a4b1-3000adaf7354}" ma:internalName="TaxCatchAllLabel" ma:readOnly="true" ma:showField="CatchAllDataLabel" ma:web="d45a86d5-53d0-408c-921b-776677470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0ea92efe269497c9f9dd22225dfb7bf" ma:index="14" ma:taxonomy="true" ma:internalName="a0ea92efe269497c9f9dd22225dfb7bf" ma:taxonomyFieldName="DIASecurityClassification" ma:displayName="Security Classification" ma:default="4;#UNCLASSIFIED|875d92a8-67e2-4a32-9472-8fe99549e1eb" ma:fieldId="{a0ea92ef-e269-497c-9f9d-d22225dfb7bf}" ma:sspId="caf61cd4-0327-4679-8f8a-6e41773e81e7" ma:termSetId="6e030844-242a-4d29-a562-8ce1d1b5efa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IANotes" ma:index="16" nillable="true" ma:displayName="Notes" ma:description="Additional information, can include URL link to another document" ma:internalName="DIANotes">
      <xsd:simpleType>
        <xsd:restriction base="dms:Note">
          <xsd:maxLength value="255"/>
        </xsd:restriction>
      </xsd:simpleType>
    </xsd:element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08187fdc314c17af56ec06a014ed37" ma:index="22" nillable="true" ma:taxonomy="true" ma:internalName="me08187fdc314c17af56ec06a014ed37" ma:taxonomyFieldName="DIABranch" ma:displayName="DIA Branch" ma:fieldId="{6e08187f-dc31-4c17-af56-ec06a014ed37}" ma:sspId="caf61cd4-0327-4679-8f8a-6e41773e81e7" ma:termSetId="6a1d3271-4f2a-4377-ba1d-fef68eeb7a8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E67E700-69DC-463D-AD0A-2BAE7447A865}">
  <ds:schemaRefs>
    <ds:schemaRef ds:uri="01be4277-2979-4a68-876d-b92b25fcee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555e247f-9e7a-40ca-99ce-2fe17982918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78A3EF-C843-4F31-8699-36DE34D711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7755D8-2828-4BA9-9B76-7F030811D9EC}"/>
</file>

<file path=customXml/itemProps4.xml><?xml version="1.0" encoding="utf-8"?>
<ds:datastoreItem xmlns:ds="http://schemas.openxmlformats.org/officeDocument/2006/customXml" ds:itemID="{6ADD0CA2-D8F6-4C6B-BA1E-A584F55DB5A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1606</TotalTime>
  <Words>3251</Words>
  <Application>Microsoft Office PowerPoint</Application>
  <PresentationFormat>Widescreen</PresentationFormat>
  <Paragraphs>225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Kupu arataki - introduction</vt:lpstr>
      <vt:lpstr>Tirohanga whānui - overview</vt:lpstr>
      <vt:lpstr>Ngā whakaritenga - outline</vt:lpstr>
      <vt:lpstr>Ngā whakaritenga - outline</vt:lpstr>
      <vt:lpstr>Whanaungatanga (One word to describe what mātauranga Māori means to you)</vt:lpstr>
      <vt:lpstr>PowerPoint Presentation</vt:lpstr>
      <vt:lpstr>Me huri whakamuri - highlights</vt:lpstr>
      <vt:lpstr>Me huri whakamuri – quotes</vt:lpstr>
      <vt:lpstr>Me huri whakamuri - overarching themes</vt:lpstr>
      <vt:lpstr>PowerPoint Presentation</vt:lpstr>
      <vt:lpstr>PowerPoint Presentation</vt:lpstr>
      <vt:lpstr>Ka titiro whakamua - highlights</vt:lpstr>
      <vt:lpstr>Ka titiro whakamua - quotes</vt:lpstr>
      <vt:lpstr>Ka titiro whakamua - overarching themes</vt:lpstr>
      <vt:lpstr>PowerPoint Presentation</vt:lpstr>
      <vt:lpstr>He whakamārama – general concepts of te reo Māori themes</vt:lpstr>
      <vt:lpstr>PowerPoint Presentation</vt:lpstr>
      <vt:lpstr>PowerPoint Presentation</vt:lpstr>
      <vt:lpstr>He mihi - 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Ōkoro - Wānanga kaimahi Māori insights</dc:title>
  <dc:creator>Te Paea Paringatai</dc:creator>
  <cp:keywords/>
  <cp:lastModifiedBy>Karli Rickard</cp:lastModifiedBy>
  <cp:revision>86</cp:revision>
  <dcterms:created xsi:type="dcterms:W3CDTF">2022-04-13T00:37:34Z</dcterms:created>
  <dcterms:modified xsi:type="dcterms:W3CDTF">2022-08-16T01:38:16Z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0x0101005496552013C0BA46BE88192D5C6EB20B004AA76D56BE22A94D951A8F3B54FCFC100089149DE0D72FDB478BC3DF0985874865</vt:lpwstr>
  </property>
  <property fmtid="{D5CDD505-2E9C-101B-9397-08002B2CF9AE}" pid="3" name="jed3c09bad8544cca23a599cbb7c5f0b">
    <vt:lpwstr>Correspondence|dcd6b05f-dc80-4336-b228-09aebf3d212c</vt:lpwstr>
  </property>
  <property fmtid="{D5CDD505-2E9C-101B-9397-08002B2CF9AE}" pid="4" name="_dlc_DocIdItemGuid">
    <vt:lpwstr>3e9369c4-89bb-40e9-aa5b-f84a79239147</vt:lpwstr>
  </property>
  <property fmtid="{D5CDD505-2E9C-101B-9397-08002B2CF9AE}" pid="5" name="TaxKeyword">
    <vt:lpwstr/>
  </property>
  <property fmtid="{D5CDD505-2E9C-101B-9397-08002B2CF9AE}" pid="6" name="DIAAdministrationDocumentType">
    <vt:lpwstr/>
  </property>
  <property fmtid="{D5CDD505-2E9C-101B-9397-08002B2CF9AE}" pid="7" name="DIAAnalysisDocumentType">
    <vt:lpwstr/>
  </property>
  <property fmtid="{D5CDD505-2E9C-101B-9397-08002B2CF9AE}" pid="8" name="i3770486c9954e4cb6e50d3700141f66">
    <vt:lpwstr/>
  </property>
  <property fmtid="{D5CDD505-2E9C-101B-9397-08002B2CF9AE}" pid="9" name="DIAPlanningDocumentType">
    <vt:lpwstr/>
  </property>
  <property fmtid="{D5CDD505-2E9C-101B-9397-08002B2CF9AE}" pid="10" name="C3Topic">
    <vt:lpwstr/>
  </property>
  <property fmtid="{D5CDD505-2E9C-101B-9397-08002B2CF9AE}" pid="11" name="DIAReportDocumentType">
    <vt:lpwstr>124;#Operational|2683f1c4-54fa-40b5-a54f-6947a30e4178</vt:lpwstr>
  </property>
  <property fmtid="{D5CDD505-2E9C-101B-9397-08002B2CF9AE}" pid="12" name="ib72d6c995fa4f0aabf4115734a6689c">
    <vt:lpwstr/>
  </property>
  <property fmtid="{D5CDD505-2E9C-101B-9397-08002B2CF9AE}" pid="13" name="DIAChangeManagementDocumentType">
    <vt:lpwstr/>
  </property>
  <property fmtid="{D5CDD505-2E9C-101B-9397-08002B2CF9AE}" pid="14" name="f2ed4e24dfe942acae3055fd47ca91be">
    <vt:lpwstr/>
  </property>
  <property fmtid="{D5CDD505-2E9C-101B-9397-08002B2CF9AE}" pid="15" name="e4df65d56b61497e98fe92869847f50a">
    <vt:lpwstr/>
  </property>
  <property fmtid="{D5CDD505-2E9C-101B-9397-08002B2CF9AE}" pid="16" name="DIASecurityClassification">
    <vt:lpwstr>4;#UNCLASSIFIED|875d92a8-67e2-4a32-9472-8fe99549e1eb</vt:lpwstr>
  </property>
  <property fmtid="{D5CDD505-2E9C-101B-9397-08002B2CF9AE}" pid="17" name="DIAEmailContentType">
    <vt:lpwstr>3;#Correspondence|dcd6b05f-dc80-4336-b228-09aebf3d212c</vt:lpwstr>
  </property>
  <property fmtid="{D5CDD505-2E9C-101B-9397-08002B2CF9AE}" pid="18" name="DIAProjectPhase">
    <vt:lpwstr/>
  </property>
  <property fmtid="{D5CDD505-2E9C-101B-9397-08002B2CF9AE}" pid="19" name="SharedWithUsers">
    <vt:lpwstr>6976;#Katrina Smit;#6116;#Alecia Love;#6348;#Duncan Boennic;#6597;#Jayson Kingsbeer;#1712;#Shannon Wellington;#5878;#Hoani Lambert;#526;#Nicola Sandford;#6908;#Anna Ashton</vt:lpwstr>
  </property>
  <property fmtid="{D5CDD505-2E9C-101B-9397-08002B2CF9AE}" pid="20" name="i38165cdf0404a05a201bf000bfc7516">
    <vt:lpwstr>Correspondence|dcd6b05f-dc80-4336-b228-09aebf3d212c</vt:lpwstr>
  </property>
  <property fmtid="{D5CDD505-2E9C-101B-9397-08002B2CF9AE}" pid="21" name="f24bc3abcab14fe883ce7b94b2155594">
    <vt:lpwstr/>
  </property>
  <property fmtid="{D5CDD505-2E9C-101B-9397-08002B2CF9AE}" pid="22" name="DIAPublicationType">
    <vt:lpwstr/>
  </property>
  <property fmtid="{D5CDD505-2E9C-101B-9397-08002B2CF9AE}" pid="23" name="DIABranch">
    <vt:lpwstr/>
  </property>
  <property fmtid="{D5CDD505-2E9C-101B-9397-08002B2CF9AE}" pid="24" name="DIAMediaDocumentType">
    <vt:lpwstr/>
  </property>
  <property fmtid="{D5CDD505-2E9C-101B-9397-08002B2CF9AE}" pid="25" name="ofee9feef94b4993b946870937b5fc7a">
    <vt:lpwstr/>
  </property>
</Properties>
</file>