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66" r:id="rId4"/>
    <p:sldId id="291" r:id="rId5"/>
    <p:sldId id="257" r:id="rId6"/>
    <p:sldId id="289" r:id="rId7"/>
    <p:sldId id="295" r:id="rId8"/>
    <p:sldId id="294" r:id="rId9"/>
    <p:sldId id="296" r:id="rId10"/>
    <p:sldId id="293" r:id="rId11"/>
    <p:sldId id="286" r:id="rId12"/>
    <p:sldId id="297" r:id="rId13"/>
    <p:sldId id="290" r:id="rId14"/>
    <p:sldId id="277" r:id="rId15"/>
    <p:sldId id="287" r:id="rId16"/>
    <p:sldId id="278" r:id="rId17"/>
    <p:sldId id="279" r:id="rId18"/>
    <p:sldId id="276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>
      <p:cViewPr varScale="1">
        <p:scale>
          <a:sx n="57" d="100"/>
          <a:sy n="57" d="100"/>
        </p:scale>
        <p:origin x="26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B3695A-0AA4-412D-A6B4-0DA61F622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"/>
            <a:ext cx="12192000" cy="6850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0B082-B1FB-4D09-8168-955A58E7A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9350" y="687061"/>
            <a:ext cx="3113299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4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10A29-251D-4A2D-B3F3-130843B8C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853C31D-C50A-4E7E-BF54-9A3AD06A438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75FFE-590D-4FEC-9D52-6F42D35F83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2" y="5491012"/>
            <a:ext cx="1153146" cy="8507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F6FC1F1-8F1B-4C4A-946A-A135B68C3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6885" y="1289114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AIMS project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872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D776D4-F194-469E-B103-B79E568DF5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A3394-F2D6-44E0-8767-ABADF1D609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1" y="5501540"/>
            <a:ext cx="842903" cy="86114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CFA0533-5548-43BE-BABC-D29161B8A54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A04E48-9BBE-4C3A-9A61-79B6763B4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7479" y="1289113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TPRC project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3254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22BC-5412-47DE-9A8F-7C62161DB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0E049-1E75-4A55-87EA-08E68BC1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F5BB0-806F-4487-A454-2BCF49CA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8A76-A06F-41DC-A148-950A7589D93E}" type="datetimeFigureOut">
              <a:rPr lang="en-NZ" smtClean="0"/>
              <a:t>21/07/2022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8CE8B-BA0D-42D8-A861-55EDFF0B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1F8B6-58BF-47C0-A6FD-CFF4567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D3016-FB2B-4965-8046-98161FD8F4D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24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65C222-BF68-41BA-A92F-CE9FA401D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9238C-E22D-470F-A2CC-23847D897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8972" y="2629646"/>
            <a:ext cx="94753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Introduction Slide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5E03D-D480-45D3-9E68-1F04C71A2F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5156" y="341266"/>
            <a:ext cx="1121688" cy="13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7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AAE5-E9D1-4BD9-87BF-1CBE63862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5205" y="1157415"/>
            <a:ext cx="7321338" cy="929135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heading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29EA8-A6D0-46EE-90AA-D209E2C3BC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08972" y="2552957"/>
            <a:ext cx="9475393" cy="3536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</p:spTree>
    <p:extLst>
      <p:ext uri="{BB962C8B-B14F-4D97-AF65-F5344CB8AC3E}">
        <p14:creationId xmlns:p14="http://schemas.microsoft.com/office/powerpoint/2010/main" val="3851858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D8FE-3078-4D7F-AED4-C77E5EBE7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6205" y="1482725"/>
            <a:ext cx="4848160" cy="656318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heading</a:t>
            </a:r>
            <a:endParaRPr lang="en-N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BECDA-9A7D-49F8-B9E4-83D4FFF91F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08972" y="1482725"/>
            <a:ext cx="4169064" cy="4606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0575D-7427-4631-AB64-38094358FE2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36206" y="2302329"/>
            <a:ext cx="4848160" cy="37873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42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87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F50660-A2B4-496C-90A7-2C0EA2634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6AAE5-E9D1-4BD9-87BF-1CBE63862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8365" y="1289117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HRA project only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29EA8-A6D0-46EE-90AA-D209E2C3BC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D3DEA-E1BE-4582-81AA-DB4893386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0" y="5496803"/>
            <a:ext cx="662164" cy="8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4C59BE-1D47-40A7-AE26-29E005866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C83FBCE-1E80-40DD-B42F-4A3579E7A7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A6262-7037-4192-8899-EAE4301816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0" y="5491132"/>
            <a:ext cx="732921" cy="8957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6CCA39B-F5F9-4B31-BBFD-E9B795389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6885" y="1289116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HPL project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9669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2772E-1383-4086-A4B8-9E943A6D5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40F3F4B-BDB8-4391-B19E-2297DECF4C3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14709-DEFC-4AFD-8434-33F265D032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1" y="5497746"/>
            <a:ext cx="973532" cy="8725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92FFBC-B29B-48B5-82CB-9F7007843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96885" y="1289115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RSR project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2017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801C34-4EF6-4888-B8C6-060F699E2D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F2E4CB-0909-4C9B-96B4-F1752540276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19858" y="2111828"/>
            <a:ext cx="9475393" cy="3204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body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55E49-7D61-494C-8082-3A9EDF733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2" y="5491946"/>
            <a:ext cx="712274" cy="8489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3A0A6AE-CE7B-438A-97A8-6BA54634AF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7479" y="1294555"/>
            <a:ext cx="7321338" cy="693471"/>
          </a:xfrm>
          <a:prstGeom prst="rect">
            <a:avLst/>
          </a:prstGeom>
        </p:spPr>
        <p:txBody>
          <a:bodyPr anchor="b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Use for WHE project only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1157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EADD9-E9E5-4A53-8068-3BD950B688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CB5B7-9ED3-4441-A0E1-DADDA2AF2BC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585" y="5339115"/>
            <a:ext cx="884703" cy="10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9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5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B3AAF4-70C9-4349-90A1-2AF648E6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1" y="5739379"/>
            <a:ext cx="1983774" cy="72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A895A-C0F5-468C-A9BF-98C27C87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049" y="5799117"/>
            <a:ext cx="2086462" cy="609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C317B-9595-4149-8819-8F3B2179A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675" y="5873406"/>
            <a:ext cx="1683096" cy="461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747CD8-BE07-4681-97B8-05E8B92E7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750" y="5953123"/>
            <a:ext cx="1805642" cy="301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D8F2E-AED1-4C5A-AAA7-AF013BBD5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35" y="5864838"/>
            <a:ext cx="1885650" cy="4781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9A6DE-5204-472A-9E79-D06CE9DA4F21}"/>
              </a:ext>
            </a:extLst>
          </p:cNvPr>
          <p:cNvSpPr txBox="1"/>
          <p:nvPr/>
        </p:nvSpPr>
        <p:spPr>
          <a:xfrm>
            <a:off x="4676430" y="6660066"/>
            <a:ext cx="2398341" cy="19793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NZ" sz="1050" dirty="0">
                <a:solidFill>
                  <a:schemeClr val="tx2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68350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86937C3-A934-41EA-B8FA-C0FE1ECE6DFB}"/>
              </a:ext>
            </a:extLst>
          </p:cNvPr>
          <p:cNvSpPr txBox="1">
            <a:spLocks/>
          </p:cNvSpPr>
          <p:nvPr/>
        </p:nvSpPr>
        <p:spPr>
          <a:xfrm>
            <a:off x="2295205" y="3629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Basement</a:t>
            </a:r>
            <a:endParaRPr lang="en-NZ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2B08D-4AFD-4144-A47F-5EF95F1E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5" y="769955"/>
            <a:ext cx="11151140" cy="56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3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B926190-5537-477D-B47E-C07D9A925BE9}"/>
              </a:ext>
            </a:extLst>
          </p:cNvPr>
          <p:cNvSpPr txBox="1">
            <a:spLocks/>
          </p:cNvSpPr>
          <p:nvPr/>
        </p:nvSpPr>
        <p:spPr>
          <a:xfrm>
            <a:off x="2325868" y="7058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Technical areas</a:t>
            </a:r>
            <a:endParaRPr lang="en-NZ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A060D0-FD12-427A-8B14-745E8466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35959"/>
            <a:ext cx="7858274" cy="47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8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94FC03-5BC2-4558-BA3C-02E404973C7E}"/>
              </a:ext>
            </a:extLst>
          </p:cNvPr>
          <p:cNvSpPr txBox="1"/>
          <p:nvPr/>
        </p:nvSpPr>
        <p:spPr>
          <a:xfrm>
            <a:off x="4895850" y="752475"/>
            <a:ext cx="2010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/>
              <a:t>Box Maker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B2765-2067-4EBC-974A-1AF4C519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72" y="1625507"/>
            <a:ext cx="6445581" cy="3606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1E184-A433-416F-BEEA-D782DB7F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48" y="2492347"/>
            <a:ext cx="1431968" cy="2803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ED4C24-F6AA-4FFD-ABF2-FEB0B237F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344" y="2295940"/>
            <a:ext cx="2635385" cy="1472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8E80B8-7D81-461C-8974-D57CE2C73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671" y="3893905"/>
            <a:ext cx="1600282" cy="128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1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DA06B6-BE6A-4C73-8473-E7059F7A7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71" y="1569497"/>
            <a:ext cx="5291929" cy="2954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90B06-39AC-4E12-A17A-0DFB6E86B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18" y="2192763"/>
            <a:ext cx="4962668" cy="277727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4073711-8FEA-45C9-8428-397AF2EB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8B504C3-B048-4D53-8B96-5A9D7DD98B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5B349-D94B-457A-BF1B-D0E2DE5D2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958" y="4024200"/>
            <a:ext cx="2449344" cy="2642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0C164-24F4-40B7-9CB2-EECF683B5B66}"/>
              </a:ext>
            </a:extLst>
          </p:cNvPr>
          <p:cNvSpPr txBox="1"/>
          <p:nvPr/>
        </p:nvSpPr>
        <p:spPr>
          <a:xfrm>
            <a:off x="1912214" y="403922"/>
            <a:ext cx="8732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/>
              <a:t>Level 6 – Digitisation, Digital Preservation &amp; 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44F3B-4BDF-4172-B067-5CF2F86A1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712" y="982719"/>
            <a:ext cx="3214572" cy="215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3627ED-5837-4680-9CDE-A08FF98D4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526" y="1102870"/>
            <a:ext cx="917864" cy="929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544E38-10B5-4B1C-8F07-038DCECC0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563" y="3900705"/>
            <a:ext cx="2353004" cy="2138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2A4846-C3C5-457E-B5C1-A16876DC6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29" y="4458968"/>
            <a:ext cx="2760970" cy="19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CBF308-1E8D-43E7-9D4D-6B6B43637035}"/>
              </a:ext>
            </a:extLst>
          </p:cNvPr>
          <p:cNvSpPr txBox="1">
            <a:spLocks/>
          </p:cNvSpPr>
          <p:nvPr/>
        </p:nvSpPr>
        <p:spPr>
          <a:xfrm>
            <a:off x="2295205" y="3629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Level 6 - Digitisation</a:t>
            </a:r>
            <a:endParaRPr lang="en-NZ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CAE71-6063-4D4F-B164-D45316DC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50" y="926175"/>
            <a:ext cx="11279146" cy="54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90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D7581-F5D0-4F32-A451-08851669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12" y="880350"/>
            <a:ext cx="8327253" cy="551565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262469E-C3A7-4D2C-90B9-8588286C0543}"/>
              </a:ext>
            </a:extLst>
          </p:cNvPr>
          <p:cNvSpPr txBox="1">
            <a:spLocks/>
          </p:cNvSpPr>
          <p:nvPr/>
        </p:nvSpPr>
        <p:spPr>
          <a:xfrm>
            <a:off x="1784412" y="362992"/>
            <a:ext cx="8708994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Holdings Processing area - Digitisation, D&amp;D, D&amp;A</a:t>
            </a:r>
            <a:endParaRPr lang="en-NZ" sz="3200" b="1" dirty="0"/>
          </a:p>
        </p:txBody>
      </p:sp>
    </p:spTree>
    <p:extLst>
      <p:ext uri="{BB962C8B-B14F-4D97-AF65-F5344CB8AC3E}">
        <p14:creationId xmlns:p14="http://schemas.microsoft.com/office/powerpoint/2010/main" val="2920920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A06E0-DCF3-47D3-927F-FEBBCBD3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4" y="981437"/>
            <a:ext cx="10180984" cy="528574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C6DEA2B7-C087-4EC0-8A96-7682E48C63AB}"/>
              </a:ext>
            </a:extLst>
          </p:cNvPr>
          <p:cNvSpPr txBox="1">
            <a:spLocks/>
          </p:cNvSpPr>
          <p:nvPr/>
        </p:nvSpPr>
        <p:spPr>
          <a:xfrm>
            <a:off x="2295205" y="3629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Small Format Studios</a:t>
            </a:r>
            <a:endParaRPr lang="en-NZ" sz="3200" b="1" dirty="0"/>
          </a:p>
        </p:txBody>
      </p:sp>
    </p:spTree>
    <p:extLst>
      <p:ext uri="{BB962C8B-B14F-4D97-AF65-F5344CB8AC3E}">
        <p14:creationId xmlns:p14="http://schemas.microsoft.com/office/powerpoint/2010/main" val="3348811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2F77B5A-8056-4976-A658-B77B7039716E}"/>
              </a:ext>
            </a:extLst>
          </p:cNvPr>
          <p:cNvSpPr txBox="1">
            <a:spLocks/>
          </p:cNvSpPr>
          <p:nvPr/>
        </p:nvSpPr>
        <p:spPr>
          <a:xfrm>
            <a:off x="2295205" y="3629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Large Format Photography Studios</a:t>
            </a:r>
            <a:endParaRPr lang="en-NZ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1DFF8-0F0C-4B83-8AAC-7724D90E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05" y="843304"/>
            <a:ext cx="8802464" cy="55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A615-F275-4A93-9042-16102550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626" y="1814641"/>
            <a:ext cx="7337917" cy="1239198"/>
          </a:xfrm>
        </p:spPr>
        <p:txBody>
          <a:bodyPr/>
          <a:lstStyle/>
          <a:p>
            <a:br>
              <a:rPr lang="en-NZ" dirty="0"/>
            </a:br>
            <a:r>
              <a:rPr lang="en-NZ" sz="8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718215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A55E3-CF53-4334-8F3D-2C46079E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5600" b="1" dirty="0" err="1"/>
              <a:t>Tāhuhu</a:t>
            </a:r>
            <a:r>
              <a:rPr lang="en-NZ" sz="5600" b="1" dirty="0"/>
              <a:t> Thursday</a:t>
            </a:r>
            <a:br>
              <a:rPr lang="en-NZ" dirty="0"/>
            </a:br>
            <a:br>
              <a:rPr lang="en-NZ" dirty="0"/>
            </a:br>
            <a:r>
              <a:rPr lang="en-NZ" sz="4400" dirty="0"/>
              <a:t>Stay in touch</a:t>
            </a:r>
            <a:br>
              <a:rPr lang="en-NZ" sz="4400" dirty="0"/>
            </a:br>
            <a:r>
              <a:rPr lang="en-NZ" sz="4400" dirty="0"/>
              <a:t>communications.tāhuhu@dia.govt.nz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07F64-CEBA-4C70-8906-A2D72F88334E}"/>
              </a:ext>
            </a:extLst>
          </p:cNvPr>
          <p:cNvSpPr txBox="1"/>
          <p:nvPr/>
        </p:nvSpPr>
        <p:spPr>
          <a:xfrm>
            <a:off x="4676430" y="6660066"/>
            <a:ext cx="2398341" cy="19793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NZ" sz="1050" dirty="0">
                <a:solidFill>
                  <a:schemeClr val="tx2"/>
                </a:solidFill>
              </a:rPr>
              <a:t>IN-CONFIDENCE</a:t>
            </a:r>
          </a:p>
        </p:txBody>
      </p:sp>
    </p:spTree>
    <p:extLst>
      <p:ext uri="{BB962C8B-B14F-4D97-AF65-F5344CB8AC3E}">
        <p14:creationId xmlns:p14="http://schemas.microsoft.com/office/powerpoint/2010/main" val="256783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A55E3-CF53-4334-8F3D-2C46079EB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sz="5600" b="1" dirty="0" err="1"/>
              <a:t>Tāhuhu</a:t>
            </a:r>
            <a:r>
              <a:rPr lang="en-NZ" sz="5600" b="1" dirty="0"/>
              <a:t> Thursday</a:t>
            </a:r>
            <a:br>
              <a:rPr lang="en-NZ" dirty="0"/>
            </a:br>
            <a:br>
              <a:rPr lang="en-NZ" dirty="0"/>
            </a:br>
            <a:r>
              <a:rPr lang="en-N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the new Archives building </a:t>
            </a:r>
            <a:br>
              <a:rPr lang="en-N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NZ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will work for us</a:t>
            </a:r>
            <a:b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0451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658163F0-1B3F-4989-B3AE-3033B1917680}"/>
              </a:ext>
            </a:extLst>
          </p:cNvPr>
          <p:cNvSpPr txBox="1"/>
          <p:nvPr/>
        </p:nvSpPr>
        <p:spPr>
          <a:xfrm>
            <a:off x="385894" y="403922"/>
            <a:ext cx="114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/>
              <a:t>HRA – Technical levels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9D41ED-397E-4F47-A475-3585806CAE14}"/>
              </a:ext>
            </a:extLst>
          </p:cNvPr>
          <p:cNvGrpSpPr/>
          <p:nvPr/>
        </p:nvGrpSpPr>
        <p:grpSpPr>
          <a:xfrm>
            <a:off x="6688998" y="1317575"/>
            <a:ext cx="3631284" cy="810681"/>
            <a:chOff x="5590173" y="2386349"/>
            <a:chExt cx="3631284" cy="81068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96E296A-8128-4FB7-9964-D3A3B3EA1B6C}"/>
                </a:ext>
              </a:extLst>
            </p:cNvPr>
            <p:cNvSpPr/>
            <p:nvPr/>
          </p:nvSpPr>
          <p:spPr>
            <a:xfrm>
              <a:off x="5590173" y="2402368"/>
              <a:ext cx="364518" cy="3189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B6AA72-8424-48EC-81E1-280DCF0AF432}"/>
                </a:ext>
              </a:extLst>
            </p:cNvPr>
            <p:cNvSpPr txBox="1"/>
            <p:nvPr/>
          </p:nvSpPr>
          <p:spPr>
            <a:xfrm>
              <a:off x="6128666" y="2386349"/>
              <a:ext cx="30927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Level 7 - Conservation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482FD5-EB0A-4BDE-848D-D0D07DD7950C}"/>
                </a:ext>
              </a:extLst>
            </p:cNvPr>
            <p:cNvSpPr/>
            <p:nvPr/>
          </p:nvSpPr>
          <p:spPr>
            <a:xfrm>
              <a:off x="5590173" y="2878067"/>
              <a:ext cx="364518" cy="3189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283326-9346-49C1-8782-941A32B7553B}"/>
              </a:ext>
            </a:extLst>
          </p:cNvPr>
          <p:cNvGrpSpPr/>
          <p:nvPr/>
        </p:nvGrpSpPr>
        <p:grpSpPr>
          <a:xfrm>
            <a:off x="2166760" y="2895716"/>
            <a:ext cx="8082159" cy="3055471"/>
            <a:chOff x="2225100" y="2903650"/>
            <a:chExt cx="8082159" cy="30554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5CAFD3-B2AA-49E5-B9C9-E8D4CAC13FA8}"/>
                </a:ext>
              </a:extLst>
            </p:cNvPr>
            <p:cNvGrpSpPr/>
            <p:nvPr/>
          </p:nvGrpSpPr>
          <p:grpSpPr>
            <a:xfrm>
              <a:off x="5210120" y="4346026"/>
              <a:ext cx="1638490" cy="712572"/>
              <a:chOff x="5210120" y="4346026"/>
              <a:chExt cx="1638490" cy="712572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7B2063-ECA8-4BC7-B13E-F47FBF2E00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0120" y="4627229"/>
                <a:ext cx="1625854" cy="2702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31BE7C9-AD0F-4626-9AE2-7241A13696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9709" y="4346026"/>
                <a:ext cx="1498901" cy="1266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EBF8B0D-7E98-482A-B1A0-243E6F5F7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0332" y="5050534"/>
                <a:ext cx="1338278" cy="806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017C85-A19B-4B43-A1E2-879081D0734C}"/>
                </a:ext>
              </a:extLst>
            </p:cNvPr>
            <p:cNvGrpSpPr/>
            <p:nvPr/>
          </p:nvGrpSpPr>
          <p:grpSpPr>
            <a:xfrm>
              <a:off x="6842292" y="2903650"/>
              <a:ext cx="3464967" cy="3055471"/>
              <a:chOff x="6842292" y="2903650"/>
              <a:chExt cx="3464967" cy="305547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1C786E7-BB18-4DC2-AF65-9B9799E62902}"/>
                  </a:ext>
                </a:extLst>
              </p:cNvPr>
              <p:cNvSpPr/>
              <p:nvPr/>
            </p:nvSpPr>
            <p:spPr>
              <a:xfrm>
                <a:off x="6842292" y="2903650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69BD907-4204-47B0-BB36-84F33C1AE37E}"/>
                  </a:ext>
                </a:extLst>
              </p:cNvPr>
              <p:cNvSpPr/>
              <p:nvPr/>
            </p:nvSpPr>
            <p:spPr>
              <a:xfrm>
                <a:off x="6842292" y="3192636"/>
                <a:ext cx="3464967" cy="2889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32EFE1-F935-4FE7-9C6A-4460BCAB1D41}"/>
                  </a:ext>
                </a:extLst>
              </p:cNvPr>
              <p:cNvSpPr/>
              <p:nvPr/>
            </p:nvSpPr>
            <p:spPr>
              <a:xfrm>
                <a:off x="6842292" y="3481620"/>
                <a:ext cx="3464967" cy="28898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EF64FB5-3376-4635-9920-74C03E43A5E5}"/>
                  </a:ext>
                </a:extLst>
              </p:cNvPr>
              <p:cNvSpPr/>
              <p:nvPr/>
            </p:nvSpPr>
            <p:spPr>
              <a:xfrm>
                <a:off x="6842292" y="3770606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8A2C196-E65A-4F50-9086-CB334AC05C50}"/>
                  </a:ext>
                </a:extLst>
              </p:cNvPr>
              <p:cNvSpPr/>
              <p:nvPr/>
            </p:nvSpPr>
            <p:spPr>
              <a:xfrm>
                <a:off x="6842292" y="4054423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BEEF2E7-1501-4C28-A2F4-ABF864D8AA9D}"/>
                  </a:ext>
                </a:extLst>
              </p:cNvPr>
              <p:cNvSpPr/>
              <p:nvPr/>
            </p:nvSpPr>
            <p:spPr>
              <a:xfrm>
                <a:off x="6842292" y="4343409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13DA7A4-4F1D-4444-815E-7D1D5B1F3B48}"/>
                  </a:ext>
                </a:extLst>
              </p:cNvPr>
              <p:cNvSpPr/>
              <p:nvPr/>
            </p:nvSpPr>
            <p:spPr>
              <a:xfrm>
                <a:off x="6842292" y="4627226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4E74ECB-F796-4776-8E30-895A7124798D}"/>
                  </a:ext>
                </a:extLst>
              </p:cNvPr>
              <p:cNvSpPr/>
              <p:nvPr/>
            </p:nvSpPr>
            <p:spPr>
              <a:xfrm>
                <a:off x="6842292" y="4916211"/>
                <a:ext cx="3464967" cy="2889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BD21EA0-440B-4D30-9DE8-5DE85C614ABC}"/>
                  </a:ext>
                </a:extLst>
              </p:cNvPr>
              <p:cNvSpPr/>
              <p:nvPr/>
            </p:nvSpPr>
            <p:spPr>
              <a:xfrm>
                <a:off x="6842292" y="5630316"/>
                <a:ext cx="3464967" cy="28898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74B5E86-CD4B-4601-93B5-274DF56565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2292" y="5205196"/>
                <a:ext cx="384487" cy="41064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4BFAEDB-CBCD-49F8-BFB6-A956365765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7379" y="5200985"/>
                <a:ext cx="269880" cy="42933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4DB10191-6E53-40E6-84FD-2F6C11290B8F}"/>
                  </a:ext>
                </a:extLst>
              </p:cNvPr>
              <p:cNvGrpSpPr/>
              <p:nvPr/>
            </p:nvGrpSpPr>
            <p:grpSpPr>
              <a:xfrm>
                <a:off x="7233097" y="2903650"/>
                <a:ext cx="286576" cy="3055471"/>
                <a:chOff x="7233097" y="2903650"/>
                <a:chExt cx="286576" cy="3055471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1122A2D-BA25-497C-AB84-51DAC9D021FA}"/>
                    </a:ext>
                  </a:extLst>
                </p:cNvPr>
                <p:cNvSpPr/>
                <p:nvPr/>
              </p:nvSpPr>
              <p:spPr>
                <a:xfrm>
                  <a:off x="7233097" y="2903650"/>
                  <a:ext cx="286576" cy="301565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A23A892-12D3-4532-884C-9BD7772375C6}"/>
                    </a:ext>
                  </a:extLst>
                </p:cNvPr>
                <p:cNvGrpSpPr/>
                <p:nvPr/>
              </p:nvGrpSpPr>
              <p:grpSpPr>
                <a:xfrm>
                  <a:off x="7251250" y="2926844"/>
                  <a:ext cx="260349" cy="3032277"/>
                  <a:chOff x="7235444" y="2925950"/>
                  <a:chExt cx="260349" cy="3032277"/>
                </a:xfrm>
              </p:grpSpPr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2C67DEBE-C4BB-4CE0-A326-F18F8ABD7DFA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5300012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G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D08CD104-6982-4422-A5F0-FEE339C7DA91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5639496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B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AEDC28DC-7D22-4917-9AF9-4C1B573ACABC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4927785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78BA3D22-72C6-4E66-8D6F-B88FCDBCD11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4661676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7D7CEEAD-C99E-40CD-A75F-BD0A195EB57B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4338379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3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FFB5FDB7-1D11-48B9-8575-26DCB3DC3FB8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4077140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465B486-97A5-4C91-9DE3-4D1E7C51C0F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3767647"/>
                    <a:ext cx="26034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5</a:t>
                    </a: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E979FE96-9936-4E7F-A109-949BD6558E35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3486386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6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17668E25-CCDA-4F9F-9B46-AB63C5BCA16E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3209767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7</a:t>
                    </a: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62955A3A-1BD8-4890-A2F9-815071A7EA40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7235444" y="2925950"/>
                    <a:ext cx="260349" cy="3187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Z" sz="1200" dirty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8</a:t>
                    </a:r>
                  </a:p>
                </p:txBody>
              </p:sp>
            </p:grp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6262E1-DA26-4A61-B95B-A36597BF93FD}"/>
                </a:ext>
              </a:extLst>
            </p:cNvPr>
            <p:cNvGrpSpPr/>
            <p:nvPr/>
          </p:nvGrpSpPr>
          <p:grpSpPr>
            <a:xfrm>
              <a:off x="2225100" y="3783451"/>
              <a:ext cx="3343338" cy="1916595"/>
              <a:chOff x="2225100" y="3783451"/>
              <a:chExt cx="3343338" cy="191659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314A525-210C-4808-8BE6-95B0DE0CEA66}"/>
                  </a:ext>
                </a:extLst>
              </p:cNvPr>
              <p:cNvSpPr/>
              <p:nvPr/>
            </p:nvSpPr>
            <p:spPr>
              <a:xfrm>
                <a:off x="2225100" y="5051918"/>
                <a:ext cx="3288391" cy="318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82BB2C4-65EA-4477-BB8E-60C12E3A8223}"/>
                  </a:ext>
                </a:extLst>
              </p:cNvPr>
              <p:cNvGrpSpPr/>
              <p:nvPr/>
            </p:nvGrpSpPr>
            <p:grpSpPr>
              <a:xfrm>
                <a:off x="2644791" y="3783451"/>
                <a:ext cx="2923647" cy="866955"/>
                <a:chOff x="2757271" y="3429931"/>
                <a:chExt cx="2923647" cy="866955"/>
              </a:xfrm>
            </p:grpSpPr>
            <p:sp>
              <p:nvSpPr>
                <p:cNvPr id="6" name="Trapezoid 5">
                  <a:extLst>
                    <a:ext uri="{FF2B5EF4-FFF2-40B4-BE49-F238E27FC236}">
                      <a16:creationId xmlns:a16="http://schemas.microsoft.com/office/drawing/2014/main" id="{C86CDB11-5CE7-4B82-815A-FFB58DCFC3C4}"/>
                    </a:ext>
                  </a:extLst>
                </p:cNvPr>
                <p:cNvSpPr/>
                <p:nvPr/>
              </p:nvSpPr>
              <p:spPr>
                <a:xfrm rot="10800000">
                  <a:off x="3084227" y="4007902"/>
                  <a:ext cx="2318090" cy="288984"/>
                </a:xfrm>
                <a:prstGeom prst="trapezoid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NZ" dirty="0"/>
                    <a:t>bas</a:t>
                  </a:r>
                </a:p>
              </p:txBody>
            </p:sp>
            <p:sp>
              <p:nvSpPr>
                <p:cNvPr id="5" name="Trapezoid 4">
                  <a:extLst>
                    <a:ext uri="{FF2B5EF4-FFF2-40B4-BE49-F238E27FC236}">
                      <a16:creationId xmlns:a16="http://schemas.microsoft.com/office/drawing/2014/main" id="{6318BBE9-CD38-48FE-944F-ABC06D85D5FD}"/>
                    </a:ext>
                  </a:extLst>
                </p:cNvPr>
                <p:cNvSpPr/>
                <p:nvPr/>
              </p:nvSpPr>
              <p:spPr>
                <a:xfrm rot="10800000">
                  <a:off x="2927168" y="3718917"/>
                  <a:ext cx="2611610" cy="288984"/>
                </a:xfrm>
                <a:prstGeom prst="trapezoid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  <p:sp>
              <p:nvSpPr>
                <p:cNvPr id="46" name="Trapezoid 45">
                  <a:extLst>
                    <a:ext uri="{FF2B5EF4-FFF2-40B4-BE49-F238E27FC236}">
                      <a16:creationId xmlns:a16="http://schemas.microsoft.com/office/drawing/2014/main" id="{74218EF3-8473-48A1-A80A-42E17C68F02C}"/>
                    </a:ext>
                  </a:extLst>
                </p:cNvPr>
                <p:cNvSpPr/>
                <p:nvPr/>
              </p:nvSpPr>
              <p:spPr>
                <a:xfrm rot="10800000">
                  <a:off x="2757271" y="3429931"/>
                  <a:ext cx="2923647" cy="288985"/>
                </a:xfrm>
                <a:prstGeom prst="trapezoid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dirty="0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B7A7FC8-96ED-4328-A8A6-EB9161F79C58}"/>
                  </a:ext>
                </a:extLst>
              </p:cNvPr>
              <p:cNvSpPr/>
              <p:nvPr/>
            </p:nvSpPr>
            <p:spPr>
              <a:xfrm>
                <a:off x="3098103" y="4650407"/>
                <a:ext cx="2044777" cy="4007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32B4F21-C1A9-48C0-929A-15A0A039C471}"/>
                  </a:ext>
                </a:extLst>
              </p:cNvPr>
              <p:cNvSpPr/>
              <p:nvPr/>
            </p:nvSpPr>
            <p:spPr>
              <a:xfrm>
                <a:off x="2225100" y="5369439"/>
                <a:ext cx="3288391" cy="3186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5C51492-6FD9-4834-90CF-5E05B3B7D44A}"/>
                  </a:ext>
                </a:extLst>
              </p:cNvPr>
              <p:cNvGrpSpPr/>
              <p:nvPr/>
            </p:nvGrpSpPr>
            <p:grpSpPr>
              <a:xfrm>
                <a:off x="4750396" y="3783451"/>
                <a:ext cx="392484" cy="1916595"/>
                <a:chOff x="4750396" y="3783451"/>
                <a:chExt cx="392484" cy="1916595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9751512-861A-49D2-B634-52700C7EFBEE}"/>
                    </a:ext>
                  </a:extLst>
                </p:cNvPr>
                <p:cNvSpPr/>
                <p:nvPr/>
              </p:nvSpPr>
              <p:spPr>
                <a:xfrm>
                  <a:off x="4771770" y="3783451"/>
                  <a:ext cx="292894" cy="190458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C68CA75-0876-4DD3-96E4-1C95EE9976D5}"/>
                    </a:ext>
                  </a:extLst>
                </p:cNvPr>
                <p:cNvSpPr txBox="1"/>
                <p:nvPr/>
              </p:nvSpPr>
              <p:spPr>
                <a:xfrm>
                  <a:off x="4781575" y="4710533"/>
                  <a:ext cx="2663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G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564AC30-C50D-4EB2-A4E7-4D129C1F26DC}"/>
                    </a:ext>
                  </a:extLst>
                </p:cNvPr>
                <p:cNvSpPr txBox="1"/>
                <p:nvPr/>
              </p:nvSpPr>
              <p:spPr>
                <a:xfrm>
                  <a:off x="4781575" y="4399672"/>
                  <a:ext cx="2663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403EF05-D308-44C9-8635-04C4CEBF908B}"/>
                    </a:ext>
                  </a:extLst>
                </p:cNvPr>
                <p:cNvSpPr txBox="1"/>
                <p:nvPr/>
              </p:nvSpPr>
              <p:spPr>
                <a:xfrm>
                  <a:off x="4778448" y="4101902"/>
                  <a:ext cx="2663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2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684BB09-1599-41A3-B625-697019C2EED1}"/>
                    </a:ext>
                  </a:extLst>
                </p:cNvPr>
                <p:cNvSpPr txBox="1"/>
                <p:nvPr/>
              </p:nvSpPr>
              <p:spPr>
                <a:xfrm>
                  <a:off x="4784702" y="3834870"/>
                  <a:ext cx="2663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3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5185F02-5D7F-467F-9018-E1BDBF63D03E}"/>
                    </a:ext>
                  </a:extLst>
                </p:cNvPr>
                <p:cNvSpPr txBox="1"/>
                <p:nvPr/>
              </p:nvSpPr>
              <p:spPr>
                <a:xfrm>
                  <a:off x="4750396" y="5091748"/>
                  <a:ext cx="39248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LG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BFD112E7-A439-4ED3-BBE2-7FFB36A7C0FC}"/>
                    </a:ext>
                  </a:extLst>
                </p:cNvPr>
                <p:cNvSpPr txBox="1"/>
                <p:nvPr/>
              </p:nvSpPr>
              <p:spPr>
                <a:xfrm>
                  <a:off x="4778448" y="5423047"/>
                  <a:ext cx="2663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NZ" sz="1200" dirty="0">
                      <a:solidFill>
                        <a:schemeClr val="accent3">
                          <a:lumMod val="75000"/>
                        </a:schemeClr>
                      </a:solidFill>
                    </a:rPr>
                    <a:t>B</a:t>
                  </a:r>
                </a:p>
              </p:txBody>
            </p:sp>
          </p:grp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86BB5F1-4DC4-470E-B90C-E723F65FE419}"/>
              </a:ext>
            </a:extLst>
          </p:cNvPr>
          <p:cNvSpPr txBox="1"/>
          <p:nvPr/>
        </p:nvSpPr>
        <p:spPr>
          <a:xfrm>
            <a:off x="7227491" y="1791225"/>
            <a:ext cx="309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Level 6 - Digitisation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4FD0BAC-17E2-40BB-93C1-3DB3CA39FDB1}"/>
              </a:ext>
            </a:extLst>
          </p:cNvPr>
          <p:cNvSpPr/>
          <p:nvPr/>
        </p:nvSpPr>
        <p:spPr>
          <a:xfrm>
            <a:off x="6688998" y="2350110"/>
            <a:ext cx="364518" cy="318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83ECA5-6816-43F4-BBEF-5D043BEE0CB6}"/>
              </a:ext>
            </a:extLst>
          </p:cNvPr>
          <p:cNvSpPr txBox="1"/>
          <p:nvPr/>
        </p:nvSpPr>
        <p:spPr>
          <a:xfrm>
            <a:off x="7227491" y="2312960"/>
            <a:ext cx="309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Basement</a:t>
            </a:r>
          </a:p>
        </p:txBody>
      </p:sp>
    </p:spTree>
    <p:extLst>
      <p:ext uri="{BB962C8B-B14F-4D97-AF65-F5344CB8AC3E}">
        <p14:creationId xmlns:p14="http://schemas.microsoft.com/office/powerpoint/2010/main" val="260085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3A767-20D5-4660-9CC3-5688E818B52F}"/>
              </a:ext>
            </a:extLst>
          </p:cNvPr>
          <p:cNvSpPr txBox="1"/>
          <p:nvPr/>
        </p:nvSpPr>
        <p:spPr>
          <a:xfrm>
            <a:off x="385894" y="403922"/>
            <a:ext cx="1141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/>
              <a:t>Level 7 – Conservation</a:t>
            </a:r>
          </a:p>
        </p:txBody>
      </p:sp>
      <p:pic>
        <p:nvPicPr>
          <p:cNvPr id="5" name="Picture 4" descr="A picture containing text, indoor, person, table&#10;&#10;Description automatically generated">
            <a:extLst>
              <a:ext uri="{FF2B5EF4-FFF2-40B4-BE49-F238E27FC236}">
                <a16:creationId xmlns:a16="http://schemas.microsoft.com/office/drawing/2014/main" id="{AF3F3AD7-1DED-49CA-B5FE-73A1FA0D7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311" y="1335168"/>
            <a:ext cx="3870664" cy="290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BE991-90B9-476F-B97C-DD0D6D5B7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07" y="3534288"/>
            <a:ext cx="3386264" cy="2592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4D68A-8219-4ACA-8017-CFE63A285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509" y="3534288"/>
            <a:ext cx="4123713" cy="2327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EB475-89E3-4690-8CA4-97FE99C2B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462" y="1073228"/>
            <a:ext cx="2931901" cy="2114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D23E4D-86F8-4041-ABEA-DEC6EE85D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484" y="4011468"/>
            <a:ext cx="2338098" cy="2011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10694-0CC7-4C2C-8409-20600012E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806" y="1043035"/>
            <a:ext cx="2793950" cy="23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0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C09AFD-BA63-46E1-871C-092B0CB5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205" y="362992"/>
            <a:ext cx="7321338" cy="524081"/>
          </a:xfrm>
        </p:spPr>
        <p:txBody>
          <a:bodyPr/>
          <a:lstStyle/>
          <a:p>
            <a:r>
              <a:rPr lang="en-GB" sz="3200" b="1" dirty="0"/>
              <a:t>Level 7 - Conservation</a:t>
            </a:r>
            <a:endParaRPr lang="en-NZ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8336A-9D16-4C6E-AEB4-7C1DE192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3" y="821056"/>
            <a:ext cx="11257733" cy="56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7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6A35F-2120-43EF-86BB-95A6F0CC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50" y="1490472"/>
            <a:ext cx="5301966" cy="3464052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D6A1D4B-32C7-4EB4-8711-2A64E12DD0AF}"/>
              </a:ext>
            </a:extLst>
          </p:cNvPr>
          <p:cNvSpPr txBox="1">
            <a:spLocks/>
          </p:cNvSpPr>
          <p:nvPr/>
        </p:nvSpPr>
        <p:spPr>
          <a:xfrm>
            <a:off x="2295205" y="362992"/>
            <a:ext cx="7321338" cy="524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/>
              <a:t>Film Digitisation Suites</a:t>
            </a:r>
            <a:endParaRPr lang="en-NZ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144E6-BEFF-436F-AA03-09632CEA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91" y="1787461"/>
            <a:ext cx="5250212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7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DC892-D6D7-40D6-BAE3-A06613B33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64" y="1734837"/>
            <a:ext cx="4662496" cy="2635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A02BC-288A-4E46-93E2-F192E634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40" y="3714207"/>
            <a:ext cx="4685253" cy="27404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E81293-692F-49B8-BF0B-D34D1772A8EF}"/>
              </a:ext>
            </a:extLst>
          </p:cNvPr>
          <p:cNvSpPr txBox="1"/>
          <p:nvPr/>
        </p:nvSpPr>
        <p:spPr>
          <a:xfrm>
            <a:off x="3923339" y="565287"/>
            <a:ext cx="468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/>
              <a:t>Conservation Laboratories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00D496-20BC-49A1-A6E4-44BBBDAF1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535" y="2380387"/>
            <a:ext cx="2913222" cy="2097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954BD5-3FBD-40C3-B589-BA1CD84B0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489" y="1487093"/>
            <a:ext cx="2139328" cy="15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D14A8-5EC8-4687-825F-20647E1E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17" y="2931423"/>
            <a:ext cx="5569061" cy="3337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5166D-DC56-49E5-8CFD-F4654E2D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57" y="3111787"/>
            <a:ext cx="4228051" cy="2977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2F429-A45E-4801-9575-E2F0DEBD57C3}"/>
              </a:ext>
            </a:extLst>
          </p:cNvPr>
          <p:cNvSpPr txBox="1"/>
          <p:nvPr/>
        </p:nvSpPr>
        <p:spPr>
          <a:xfrm>
            <a:off x="2266950" y="669637"/>
            <a:ext cx="8041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/>
              <a:t>Preservation, Exhibition &amp; Framing Workshops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CECBF-1A26-4D75-A659-C8F6E41BC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007" y="1889966"/>
            <a:ext cx="3268622" cy="1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5CC96-ED3F-4F3E-9227-72D226D2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41" y="2028370"/>
            <a:ext cx="3981451" cy="33437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EACC2D-A5FF-45FF-8C38-48525FB32CEA}"/>
              </a:ext>
            </a:extLst>
          </p:cNvPr>
          <p:cNvSpPr txBox="1"/>
          <p:nvPr/>
        </p:nvSpPr>
        <p:spPr>
          <a:xfrm>
            <a:off x="3216335" y="786825"/>
            <a:ext cx="538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/>
              <a:t>Specialist Conservation Rooms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557BD-F13C-4F8C-8B9B-8C3C94467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71" y="1955624"/>
            <a:ext cx="4635738" cy="34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4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huhu Colours">
      <a:dk1>
        <a:sysClr val="windowText" lastClr="000000"/>
      </a:dk1>
      <a:lt1>
        <a:sysClr val="window" lastClr="FFFFFF"/>
      </a:lt1>
      <a:dk2>
        <a:srgbClr val="005570"/>
      </a:dk2>
      <a:lt2>
        <a:srgbClr val="D2CEBC"/>
      </a:lt2>
      <a:accent1>
        <a:srgbClr val="A368A0"/>
      </a:accent1>
      <a:accent2>
        <a:srgbClr val="7DCDCA"/>
      </a:accent2>
      <a:accent3>
        <a:srgbClr val="F69382"/>
      </a:accent3>
      <a:accent4>
        <a:srgbClr val="8EC450"/>
      </a:accent4>
      <a:accent5>
        <a:srgbClr val="E7C635"/>
      </a:accent5>
      <a:accent6>
        <a:srgbClr val="808285"/>
      </a:accent6>
      <a:hlink>
        <a:srgbClr val="005570"/>
      </a:hlink>
      <a:folHlink>
        <a:srgbClr val="58595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uhu PP Template Master" id="{C0727A05-EF98-4198-8E68-8F0523DA1C33}" vid="{FF5646A0-CCCD-4CB8-A474-5867A745DA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</Words>
  <Application>Microsoft Office PowerPoint</Application>
  <PresentationFormat>Widescreen</PresentationFormat>
  <Paragraphs>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Tāhuhu Thursday  How the new Archives building  will work for us </vt:lpstr>
      <vt:lpstr>PowerPoint Presentation</vt:lpstr>
      <vt:lpstr>PowerPoint Presentation</vt:lpstr>
      <vt:lpstr>Level 7 - Conservation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Q&amp;A</vt:lpstr>
      <vt:lpstr>Tāhuhu Thursday  Stay in touch communications.tāhuhu@dia.govt.nz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2022-07-18T23:26:03Z</dcterms:created>
  <dcterms:modified xsi:type="dcterms:W3CDTF">2022-07-21T00:05:01Z</dcterms:modified>
</cp:coreProperties>
</file>